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1"/>
  </p:notesMasterIdLst>
  <p:sldIdLst>
    <p:sldId id="415" r:id="rId2"/>
    <p:sldId id="406" r:id="rId3"/>
    <p:sldId id="446" r:id="rId4"/>
    <p:sldId id="407" r:id="rId5"/>
    <p:sldId id="430" r:id="rId6"/>
    <p:sldId id="429" r:id="rId7"/>
    <p:sldId id="409" r:id="rId8"/>
    <p:sldId id="410" r:id="rId9"/>
    <p:sldId id="435" r:id="rId10"/>
    <p:sldId id="434" r:id="rId11"/>
    <p:sldId id="408" r:id="rId12"/>
    <p:sldId id="428" r:id="rId13"/>
    <p:sldId id="424" r:id="rId14"/>
    <p:sldId id="427" r:id="rId15"/>
    <p:sldId id="426" r:id="rId16"/>
    <p:sldId id="411" r:id="rId17"/>
    <p:sldId id="431" r:id="rId18"/>
    <p:sldId id="432" r:id="rId19"/>
    <p:sldId id="433" r:id="rId20"/>
    <p:sldId id="436" r:id="rId21"/>
    <p:sldId id="437" r:id="rId22"/>
    <p:sldId id="443" r:id="rId23"/>
    <p:sldId id="438" r:id="rId24"/>
    <p:sldId id="439" r:id="rId25"/>
    <p:sldId id="412" r:id="rId26"/>
    <p:sldId id="440" r:id="rId27"/>
    <p:sldId id="441" r:id="rId28"/>
    <p:sldId id="442" r:id="rId29"/>
    <p:sldId id="444" r:id="rId30"/>
    <p:sldId id="445" r:id="rId31"/>
    <p:sldId id="447" r:id="rId32"/>
    <p:sldId id="418" r:id="rId33"/>
    <p:sldId id="419" r:id="rId34"/>
    <p:sldId id="420" r:id="rId35"/>
    <p:sldId id="421" r:id="rId36"/>
    <p:sldId id="422" r:id="rId37"/>
    <p:sldId id="423" r:id="rId38"/>
    <p:sldId id="414" r:id="rId39"/>
    <p:sldId id="413" r:id="rId4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WES. Espinosa Santamaria" initials="WWES" lastIdx="2" clrIdx="0">
    <p:extLst>
      <p:ext uri="{19B8F6BF-5375-455C-9EA6-DF929625EA0E}">
        <p15:presenceInfo xmlns:p15="http://schemas.microsoft.com/office/powerpoint/2012/main" userId="S-1-5-21-2255506183-343154469-1802859287-1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4" autoAdjust="0"/>
    <p:restoredTop sz="94270" autoAdjust="0"/>
  </p:normalViewPr>
  <p:slideViewPr>
    <p:cSldViewPr>
      <p:cViewPr varScale="1">
        <p:scale>
          <a:sx n="65" d="100"/>
          <a:sy n="65" d="100"/>
        </p:scale>
        <p:origin x="1260" y="40"/>
      </p:cViewPr>
      <p:guideLst>
        <p:guide orient="horz" pos="2160"/>
        <p:guide pos="2880"/>
      </p:guideLst>
    </p:cSldViewPr>
  </p:slideViewPr>
  <p:outlineViewPr>
    <p:cViewPr>
      <p:scale>
        <a:sx n="33" d="100"/>
        <a:sy n="33" d="100"/>
      </p:scale>
      <p:origin x="0" y="-405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779802-7E2C-47D3-83BA-D318FE293392}" type="datetimeFigureOut">
              <a:rPr lang="es-CO" smtClean="0"/>
              <a:t>26/07/2020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444176-138A-4932-A9AE-096DB0A4F50D}" type="slidenum">
              <a:rPr lang="es-CO" smtClean="0"/>
              <a:t>‹Nº›</a:t>
            </a:fld>
            <a:endParaRPr lang="es-CO"/>
          </a:p>
        </p:txBody>
      </p:sp>
    </p:spTree>
    <p:extLst>
      <p:ext uri="{BB962C8B-B14F-4D97-AF65-F5344CB8AC3E}">
        <p14:creationId xmlns:p14="http://schemas.microsoft.com/office/powerpoint/2010/main" val="172321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6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26/07/2020</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110540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26/07/2020</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300990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26/07/2020</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189096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26/07/2020</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55576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26/07/2020</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41187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26/07/2020</a:t>
            </a:fld>
            <a:endParaRPr lang="es-CO"/>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297824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26/07/2020</a:t>
            </a:fld>
            <a:endParaRPr lang="es-CO"/>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149518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26/07/2020</a:t>
            </a:fld>
            <a:endParaRPr lang="es-CO"/>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320293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26/07/2020</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213156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26/07/2020</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308484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descr="fondo"/>
          <p:cNvPicPr/>
          <p:nvPr userDrawn="1"/>
        </p:nvPicPr>
        <p:blipFill rotWithShape="1">
          <a:blip r:embed="rId13">
            <a:extLst>
              <a:ext uri="{28A0092B-C50C-407E-A947-70E740481C1C}">
                <a14:useLocalDpi xmlns:a14="http://schemas.microsoft.com/office/drawing/2010/main" val="0"/>
              </a:ext>
            </a:extLst>
          </a:blip>
          <a:srcRect l="20651" t="44485" b="1"/>
          <a:stretch/>
        </p:blipFill>
        <p:spPr bwMode="auto">
          <a:xfrm>
            <a:off x="845840" y="0"/>
            <a:ext cx="8298161" cy="6885384"/>
          </a:xfrm>
          <a:prstGeom prst="rect">
            <a:avLst/>
          </a:prstGeom>
          <a:noFill/>
        </p:spPr>
      </p:pic>
      <p:sp>
        <p:nvSpPr>
          <p:cNvPr id="8" name="7 Rectángulo"/>
          <p:cNvSpPr/>
          <p:nvPr userDrawn="1"/>
        </p:nvSpPr>
        <p:spPr>
          <a:xfrm>
            <a:off x="0" y="0"/>
            <a:ext cx="84584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493693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INSTRUMENTOS-FORMATOS/1._PROGRAMA_AUDITORIAS%20%20-%20-%20(1).doc"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INSTRUMENTOS-FORMATOS/2._PLAN_DE_AUDITORIAS--%20(1).doc"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hyperlink" Target="INSTRUMENTOS-FORMATOS/1._PROGRAMA_AUDITORIAS%20%20-%20-%20(1).doc" TargetMode="External"/><Relationship Id="rId13" Type="http://schemas.openxmlformats.org/officeDocument/2006/relationships/hyperlink" Target="INFORME%20DE%20AUDITORIA%20EXTERNA%202019.pdf" TargetMode="External"/><Relationship Id="rId3" Type="http://schemas.openxmlformats.org/officeDocument/2006/relationships/image" Target="../media/image3.png"/><Relationship Id="rId7" Type="http://schemas.openxmlformats.org/officeDocument/2006/relationships/hyperlink" Target="INSTRUMENTOS-FORMATOS/3._LISTA_CHEQUEO_SIGCMA%20--%20(1).doc" TargetMode="External"/><Relationship Id="rId12" Type="http://schemas.openxmlformats.org/officeDocument/2006/relationships/hyperlink" Target="Informe%20de%20Auditoria%20interna%20Cartagena.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INSTRUMENTOS-FORMATOS/8.%20LISTADO%20DE%20ASISTENCIA%20(2).xls" TargetMode="External"/><Relationship Id="rId11" Type="http://schemas.openxmlformats.org/officeDocument/2006/relationships/hyperlink" Target="INSTRUMENTOS-FORMATOS/6._FORMATO_EVALUACION_AUDITORES%20--.doc" TargetMode="External"/><Relationship Id="rId5" Type="http://schemas.openxmlformats.org/officeDocument/2006/relationships/hyperlink" Target="PROCEDIMIENTO%20DE%20AUDITORIAS%20INTERNAS2019.pdf" TargetMode="External"/><Relationship Id="rId10" Type="http://schemas.openxmlformats.org/officeDocument/2006/relationships/hyperlink" Target="INSTRUMENTOS-FORMATOS/7._INFORME_DE_AUDITORIA--%20(1).doc" TargetMode="External"/><Relationship Id="rId4" Type="http://schemas.openxmlformats.org/officeDocument/2006/relationships/image" Target="../media/image4.png"/><Relationship Id="rId9" Type="http://schemas.openxmlformats.org/officeDocument/2006/relationships/hyperlink" Target="INSTRUMENTOS-FORMATOS/2._PLAN_DE_AUDITORIAS--%20(1).doc" TargetMode="External"/><Relationship Id="rId14" Type="http://schemas.openxmlformats.org/officeDocument/2006/relationships/hyperlink" Target="INFORME%20DE%20AUDITORIA%2014001%202019.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google.com/search?rlz=1C1GCEA_enCO778ES779&amp;source=univ&amp;tbm=isch&amp;q=IMAGENES+AUDITORIAS+REMOTAS&amp;sa=X&amp;ved=2ahUKEwikoZmi0dfqAhVpmuAKHUR3DxQQ7Al6BAgJEBk&amp;biw=1218&amp;bih=617#imgrc=fol4V3XZDLB-tM" TargetMode="External"/><Relationship Id="rId5" Type="http://schemas.openxmlformats.org/officeDocument/2006/relationships/image" Target="../media/image6.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mailto:coornacalidbta@cendoj.ramajudicial.gov.co"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hyperlink" Target="https://www.youtube.com/watch?v=YB5xBDABG-8" TargetMode="External"/><Relationship Id="rId3" Type="http://schemas.openxmlformats.org/officeDocument/2006/relationships/image" Target="../media/image3.png"/><Relationship Id="rId7" Type="http://schemas.openxmlformats.org/officeDocument/2006/relationships/hyperlink" Target="https://www.youtube.com/watch?v=pHUuMDt7EM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google.com/search?q=IMAGENES+DE+entrevistas+en+AUDITORIAS+REMOTAS&amp;tbm=isch&amp;ved=2ahUKEwig0uT45OHqAhUqQDABHeL7AzYQ2-cCegQIABAA&amp;oq=IMAGENES+DE+entrevistas+en+AUDITORIAS+REMOTAS&amp;gs_lcp=CgNpbWcQA1Dl1C5YpLUvYIq4L2gAcAB4AIABmAOIAZIckgEIMC4yMi40LTGYAQCgAQGqAQtnd3Mtd2l6LWltZ8ABAQ&amp;sclient=img&amp;ei=nK0YX6CUHqqAwbkP4vePsAM&amp;bih=617&amp;biw=1201&amp;rlz=1C1GCEA_enCO778ES779&amp;hl=es-419#imgrc=7NaKDE0xJXkPkM&amp;imgdii=QlNz2bwTUjneoM" TargetMode="External"/><Relationship Id="rId5" Type="http://schemas.openxmlformats.org/officeDocument/2006/relationships/hyperlink" Target="https://www.ramajudicial.gov.co/web/sistema-integrado-gestion-de-la-calidad-y-el-medio-ambiente/inicio" TargetMode="Externa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y2mate.com%20-%20ISO%2019011_2018_pHUuMDt7EMg_1080p%20(1).mp4" TargetMode="External"/><Relationship Id="rId5" Type="http://schemas.openxmlformats.org/officeDocument/2006/relationships/hyperlink" Target="VOLVEREMOS.mp4"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3600400"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pic>
        <p:nvPicPr>
          <p:cNvPr id="4" name="Imagen 3"/>
          <p:cNvPicPr>
            <a:picLocks noChangeAspect="1"/>
          </p:cNvPicPr>
          <p:nvPr/>
        </p:nvPicPr>
        <p:blipFill>
          <a:blip r:embed="rId5"/>
          <a:stretch>
            <a:fillRect/>
          </a:stretch>
        </p:blipFill>
        <p:spPr>
          <a:xfrm>
            <a:off x="899592" y="1384953"/>
            <a:ext cx="4209517" cy="4697347"/>
          </a:xfrm>
          <a:prstGeom prst="rect">
            <a:avLst/>
          </a:prstGeom>
        </p:spPr>
      </p:pic>
      <p:sp>
        <p:nvSpPr>
          <p:cNvPr id="11" name="CuadroTexto 10"/>
          <p:cNvSpPr txBox="1"/>
          <p:nvPr/>
        </p:nvSpPr>
        <p:spPr>
          <a:xfrm>
            <a:off x="5182271" y="2636912"/>
            <a:ext cx="3757503" cy="1938992"/>
          </a:xfrm>
          <a:prstGeom prst="rect">
            <a:avLst/>
          </a:prstGeom>
          <a:noFill/>
        </p:spPr>
        <p:txBody>
          <a:bodyPr wrap="none" rtlCol="0">
            <a:spAutoFit/>
          </a:bodyPr>
          <a:lstStyle/>
          <a:p>
            <a:pPr algn="just"/>
            <a:r>
              <a:rPr lang="es-CO" sz="2400" b="1" i="1" dirty="0" smtClean="0"/>
              <a:t>No siempre podemos hacer </a:t>
            </a:r>
          </a:p>
          <a:p>
            <a:pPr algn="just"/>
            <a:r>
              <a:rPr lang="es-CO" sz="2400" b="1" i="1" dirty="0"/>
              <a:t>g</a:t>
            </a:r>
            <a:r>
              <a:rPr lang="es-CO" sz="2400" b="1" i="1" dirty="0" smtClean="0"/>
              <a:t>randes cosas, pero sí</a:t>
            </a:r>
          </a:p>
          <a:p>
            <a:pPr algn="just"/>
            <a:r>
              <a:rPr lang="es-CO" sz="2400" b="1" i="1" dirty="0"/>
              <a:t>p</a:t>
            </a:r>
            <a:r>
              <a:rPr lang="es-CO" sz="2400" b="1" i="1" dirty="0" smtClean="0"/>
              <a:t>odemos hacer cosas</a:t>
            </a:r>
          </a:p>
          <a:p>
            <a:pPr algn="just"/>
            <a:r>
              <a:rPr lang="es-CO" sz="2400" b="1" i="1" dirty="0"/>
              <a:t>p</a:t>
            </a:r>
            <a:r>
              <a:rPr lang="es-CO" sz="2400" b="1" i="1" dirty="0" smtClean="0"/>
              <a:t>equeñas con gran amor.</a:t>
            </a:r>
          </a:p>
          <a:p>
            <a:endParaRPr lang="es-CO" sz="1200" dirty="0" smtClean="0"/>
          </a:p>
          <a:p>
            <a:r>
              <a:rPr lang="es-CO" sz="1200" b="1" dirty="0" smtClean="0"/>
              <a:t>                                                      Madre Teresa de Calcuta</a:t>
            </a:r>
            <a:endParaRPr lang="es-CO" sz="1200" b="1" dirty="0"/>
          </a:p>
        </p:txBody>
      </p:sp>
    </p:spTree>
    <p:extLst>
      <p:ext uri="{BB962C8B-B14F-4D97-AF65-F5344CB8AC3E}">
        <p14:creationId xmlns:p14="http://schemas.microsoft.com/office/powerpoint/2010/main" val="998612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1"/>
          <p:cNvSpPr>
            <a:spLocks noChangeArrowheads="1"/>
          </p:cNvSpPr>
          <p:nvPr/>
        </p:nvSpPr>
        <p:spPr bwMode="auto">
          <a:xfrm>
            <a:off x="885385" y="1422691"/>
            <a:ext cx="810039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CO" altLang="en-US" sz="1400" b="0" i="0" u="none" strike="noStrike" cap="none" normalizeH="0" baseline="0" dirty="0" smtClean="0">
                <a:ln>
                  <a:noFill/>
                </a:ln>
                <a:solidFill>
                  <a:srgbClr val="444444"/>
                </a:solidFill>
                <a:effectLst/>
                <a:cs typeface="Arial" panose="020B0604020202020204" pitchFamily="34" charset="0"/>
              </a:rPr>
              <a:t>El Programa de auditoria debe de ser elaborado por el responsable de la calidad de la organización;</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CO" altLang="en-US" sz="1400" b="0" i="0" u="none" strike="noStrike" cap="none" normalizeH="0" baseline="0" dirty="0" smtClean="0">
                <a:ln>
                  <a:noFill/>
                </a:ln>
                <a:solidFill>
                  <a:srgbClr val="444444"/>
                </a:solidFill>
                <a:effectLst/>
                <a:cs typeface="Arial" panose="020B0604020202020204" pitchFamily="34" charset="0"/>
              </a:rPr>
              <a:t>Por regla general se elabora</a:t>
            </a:r>
            <a:r>
              <a:rPr kumimoji="0" lang="es-CO" altLang="en-US" sz="1400" b="0" i="0" u="none" strike="noStrike" cap="none" normalizeH="0" dirty="0" smtClean="0">
                <a:ln>
                  <a:noFill/>
                </a:ln>
                <a:solidFill>
                  <a:srgbClr val="444444"/>
                </a:solidFill>
                <a:effectLst/>
                <a:cs typeface="Arial" panose="020B0604020202020204" pitchFamily="34" charset="0"/>
              </a:rPr>
              <a:t> cada </a:t>
            </a:r>
            <a:r>
              <a:rPr kumimoji="0" lang="es-CO" altLang="en-US" sz="1400" b="0" i="0" u="none" strike="noStrike" cap="none" normalizeH="0" baseline="0" dirty="0" smtClean="0">
                <a:ln>
                  <a:noFill/>
                </a:ln>
                <a:solidFill>
                  <a:srgbClr val="444444"/>
                </a:solidFill>
                <a:effectLst/>
                <a:cs typeface="Arial" panose="020B0604020202020204" pitchFamily="34" charset="0"/>
              </a:rPr>
              <a:t> año planificando las distintas fechas de auditorias que tendrán lugar durante dicho año (internas y externas);</a:t>
            </a:r>
            <a:endParaRPr lang="es-CO" altLang="en-US" sz="1400" dirty="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CO" altLang="en-US" sz="1400" b="0" i="0" u="none" strike="noStrike" cap="none" normalizeH="0" baseline="0" dirty="0" smtClean="0">
                <a:ln>
                  <a:noFill/>
                </a:ln>
                <a:solidFill>
                  <a:srgbClr val="444444"/>
                </a:solidFill>
                <a:effectLst/>
                <a:cs typeface="Arial" panose="020B0604020202020204" pitchFamily="34" charset="0"/>
              </a:rPr>
              <a:t>Si tú eres el responsable de la calidad de tu empresa informa del Programa de auditorias que has elaborado a los compañeros para sepan en qué momento se realizarán las auditorias internas y cuándo tendrán lugar las auditorias externas.</a:t>
            </a:r>
            <a:endParaRPr kumimoji="0" lang="es-CO" altLang="en-US" sz="14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n-US" sz="1400" b="0" i="0" u="none" strike="noStrike" cap="none" normalizeH="0" baseline="0" dirty="0" smtClean="0">
                <a:ln>
                  <a:noFill/>
                </a:ln>
                <a:solidFill>
                  <a:srgbClr val="444444"/>
                </a:solidFill>
                <a:effectLst/>
                <a:cs typeface="Arial" panose="020B0604020202020204" pitchFamily="34" charset="0"/>
              </a:rPr>
              <a:t>  </a:t>
            </a:r>
            <a:endParaRPr kumimoji="0" lang="es-CO" altLang="en-US" sz="14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n-US" sz="1400" b="1" i="0" u="none" strike="noStrike" cap="none" normalizeH="0" baseline="0" dirty="0" smtClean="0">
                <a:ln>
                  <a:noFill/>
                </a:ln>
                <a:solidFill>
                  <a:srgbClr val="444444"/>
                </a:solidFill>
                <a:effectLst/>
                <a:cs typeface="Arial" panose="020B0604020202020204" pitchFamily="34" charset="0"/>
              </a:rPr>
              <a:t>Desde un punto de vista Cronológico:</a:t>
            </a:r>
            <a:endParaRPr kumimoji="0" lang="es-CO" altLang="en-US" sz="1400" b="1"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CO" altLang="en-US" sz="1400" dirty="0">
              <a:solidFill>
                <a:srgbClr val="444444"/>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n-US" sz="1400" b="0" i="0" u="none" strike="noStrike" cap="none" normalizeH="0" baseline="0" dirty="0" smtClean="0">
                <a:ln>
                  <a:noFill/>
                </a:ln>
                <a:solidFill>
                  <a:srgbClr val="444444"/>
                </a:solidFill>
                <a:effectLst/>
                <a:cs typeface="Arial" panose="020B0604020202020204" pitchFamily="34" charset="0"/>
              </a:rPr>
              <a:t>1)</a:t>
            </a:r>
            <a:r>
              <a:rPr kumimoji="0" lang="es-CO" altLang="en-US" sz="1400" b="0" i="0" u="none" strike="noStrike" cap="none" normalizeH="0" dirty="0" smtClean="0">
                <a:ln>
                  <a:noFill/>
                </a:ln>
                <a:solidFill>
                  <a:srgbClr val="444444"/>
                </a:solidFill>
                <a:effectLst/>
                <a:cs typeface="Arial" panose="020B0604020202020204" pitchFamily="34" charset="0"/>
              </a:rPr>
              <a:t> </a:t>
            </a:r>
            <a:r>
              <a:rPr kumimoji="0" lang="es-CO" altLang="en-US" sz="1400" b="0" i="0" u="none" strike="noStrike" cap="none" normalizeH="0" baseline="0" dirty="0" smtClean="0">
                <a:ln>
                  <a:noFill/>
                </a:ln>
                <a:solidFill>
                  <a:srgbClr val="444444"/>
                </a:solidFill>
                <a:effectLst/>
                <a:cs typeface="Arial" panose="020B0604020202020204" pitchFamily="34" charset="0"/>
              </a:rPr>
              <a:t>viene el programa de auditoria que se elabora con la planificación de las distintas auditorias;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n-US" sz="14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CO" altLang="en-US" sz="1400" dirty="0" smtClean="0">
                <a:solidFill>
                  <a:srgbClr val="444444"/>
                </a:solidFill>
                <a:cs typeface="Arial" panose="020B0604020202020204" pitchFamily="34" charset="0"/>
              </a:rPr>
              <a:t>2) </a:t>
            </a:r>
            <a:r>
              <a:rPr kumimoji="0" lang="es-CO" altLang="en-US" sz="1400" b="0" i="0" u="none" strike="noStrike" cap="none" normalizeH="0" baseline="0" dirty="0" smtClean="0">
                <a:ln>
                  <a:noFill/>
                </a:ln>
                <a:solidFill>
                  <a:srgbClr val="444444"/>
                </a:solidFill>
                <a:effectLst/>
                <a:cs typeface="Arial" panose="020B0604020202020204" pitchFamily="34" charset="0"/>
              </a:rPr>
              <a:t>viene el plan de auditoria que se elabora con la agenda de trabajo a realizar en cada una de las   </a:t>
            </a:r>
          </a:p>
          <a:p>
            <a:pPr marL="0" marR="0" lvl="0" indent="0" algn="just" defTabSz="914400" rtl="0" eaLnBrk="0" fontAlgn="base" latinLnBrk="0" hangingPunct="0">
              <a:lnSpc>
                <a:spcPct val="100000"/>
              </a:lnSpc>
              <a:spcBef>
                <a:spcPct val="0"/>
              </a:spcBef>
              <a:spcAft>
                <a:spcPct val="0"/>
              </a:spcAft>
              <a:buClrTx/>
              <a:buSzTx/>
              <a:buFontTx/>
              <a:buNone/>
              <a:tabLst/>
            </a:pPr>
            <a:r>
              <a:rPr lang="es-CO" altLang="en-US" sz="1400" dirty="0" smtClean="0">
                <a:solidFill>
                  <a:srgbClr val="444444"/>
                </a:solidFill>
                <a:cs typeface="Arial" panose="020B0604020202020204" pitchFamily="34" charset="0"/>
              </a:rPr>
              <a:t>    </a:t>
            </a:r>
            <a:r>
              <a:rPr kumimoji="0" lang="es-CO" altLang="en-US" sz="1400" b="0" i="0" u="none" strike="noStrike" cap="none" normalizeH="0" baseline="0" dirty="0" smtClean="0">
                <a:ln>
                  <a:noFill/>
                </a:ln>
                <a:solidFill>
                  <a:srgbClr val="444444"/>
                </a:solidFill>
                <a:effectLst/>
                <a:cs typeface="Arial" panose="020B0604020202020204" pitchFamily="34" charset="0"/>
              </a:rPr>
              <a:t>auditorias que se han programado.</a:t>
            </a:r>
          </a:p>
        </p:txBody>
      </p:sp>
      <p:pic>
        <p:nvPicPr>
          <p:cNvPr id="2050" name="Picture 2" descr="https://iveconsultores.com/wp-content/uploads/2019/02/cronograma-plan-programa-auditoria.jpg">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7" y="4773561"/>
            <a:ext cx="4608512" cy="143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27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899592" y="1166843"/>
            <a:ext cx="8136904" cy="5262979"/>
          </a:xfrm>
          <a:prstGeom prst="rect">
            <a:avLst/>
          </a:prstGeom>
        </p:spPr>
        <p:txBody>
          <a:bodyPr wrap="square">
            <a:spAutoFit/>
          </a:bodyPr>
          <a:lstStyle/>
          <a:p>
            <a:pPr algn="just"/>
            <a:r>
              <a:rPr lang="es-ES" sz="1600" b="1" dirty="0" smtClean="0">
                <a:latin typeface="Arial" panose="020B0604020202020204" pitchFamily="34" charset="0"/>
                <a:cs typeface="Arial" panose="020B0604020202020204" pitchFamily="34" charset="0"/>
              </a:rPr>
              <a:t>5.3. El plan </a:t>
            </a:r>
            <a:r>
              <a:rPr lang="es-ES" sz="1600" b="1" dirty="0">
                <a:latin typeface="Arial" panose="020B0604020202020204" pitchFamily="34" charset="0"/>
                <a:cs typeface="Arial" panose="020B0604020202020204" pitchFamily="34" charset="0"/>
              </a:rPr>
              <a:t>de auditoría</a:t>
            </a:r>
            <a:r>
              <a:rPr lang="es-ES" sz="1600" dirty="0">
                <a:latin typeface="Arial" panose="020B0604020202020204" pitchFamily="34" charset="0"/>
                <a:cs typeface="Arial" panose="020B0604020202020204" pitchFamily="34" charset="0"/>
              </a:rPr>
              <a:t> </a:t>
            </a:r>
            <a:endParaRPr lang="es-ES" sz="1600" dirty="0" smtClean="0">
              <a:latin typeface="Arial" panose="020B0604020202020204" pitchFamily="34" charset="0"/>
              <a:cs typeface="Arial" panose="020B0604020202020204" pitchFamily="34" charset="0"/>
            </a:endParaRPr>
          </a:p>
          <a:p>
            <a:pPr algn="just"/>
            <a:endParaRPr lang="es-ES"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sz="1600" dirty="0" smtClean="0">
                <a:latin typeface="Arial" panose="020B0604020202020204" pitchFamily="34" charset="0"/>
                <a:cs typeface="Arial" panose="020B0604020202020204" pitchFamily="34" charset="0"/>
              </a:rPr>
              <a:t>es </a:t>
            </a:r>
            <a:r>
              <a:rPr lang="es-ES" sz="1600" dirty="0">
                <a:latin typeface="Arial" panose="020B0604020202020204" pitchFamily="34" charset="0"/>
                <a:cs typeface="Arial" panose="020B0604020202020204" pitchFamily="34" charset="0"/>
              </a:rPr>
              <a:t>la guía de lo que se va a hacer en una </a:t>
            </a:r>
            <a:r>
              <a:rPr lang="es-ES" sz="1600" b="1" dirty="0">
                <a:latin typeface="Arial" panose="020B0604020202020204" pitchFamily="34" charset="0"/>
                <a:cs typeface="Arial" panose="020B0604020202020204" pitchFamily="34" charset="0"/>
              </a:rPr>
              <a:t>auditoria interna</a:t>
            </a:r>
            <a:r>
              <a:rPr lang="es-ES" sz="1600" dirty="0">
                <a:latin typeface="Arial" panose="020B0604020202020204" pitchFamily="34" charset="0"/>
                <a:cs typeface="Arial" panose="020B0604020202020204" pitchFamily="34" charset="0"/>
              </a:rPr>
              <a:t> o externa y deberá de hacer referencia contra qué </a:t>
            </a:r>
            <a:r>
              <a:rPr lang="es-ES" sz="1600" dirty="0" smtClean="0">
                <a:latin typeface="Arial" panose="020B0604020202020204" pitchFamily="34" charset="0"/>
                <a:cs typeface="Arial" panose="020B0604020202020204" pitchFamily="34" charset="0"/>
              </a:rPr>
              <a:t>norma o normas </a:t>
            </a:r>
            <a:r>
              <a:rPr lang="es-ES" sz="1600" dirty="0">
                <a:latin typeface="Arial" panose="020B0604020202020204" pitchFamily="34" charset="0"/>
                <a:cs typeface="Arial" panose="020B0604020202020204" pitchFamily="34" charset="0"/>
              </a:rPr>
              <a:t>se va a </a:t>
            </a:r>
            <a:r>
              <a:rPr lang="es-ES" sz="1600" dirty="0" smtClean="0">
                <a:latin typeface="Arial" panose="020B0604020202020204" pitchFamily="34" charset="0"/>
                <a:cs typeface="Arial" panose="020B0604020202020204" pitchFamily="34" charset="0"/>
              </a:rPr>
              <a:t>auditar; </a:t>
            </a:r>
          </a:p>
          <a:p>
            <a:pPr marL="285750" indent="-285750" algn="just">
              <a:buFont typeface="Wingdings" panose="05000000000000000000" pitchFamily="2" charset="2"/>
              <a:buChar char="ü"/>
            </a:pPr>
            <a:r>
              <a:rPr lang="es-ES" sz="1600" dirty="0" smtClean="0">
                <a:latin typeface="Arial" panose="020B0604020202020204" pitchFamily="34" charset="0"/>
                <a:cs typeface="Arial" panose="020B0604020202020204" pitchFamily="34" charset="0"/>
              </a:rPr>
              <a:t>es </a:t>
            </a:r>
            <a:r>
              <a:rPr lang="es-ES" sz="1600" dirty="0">
                <a:latin typeface="Arial" panose="020B0604020202020204" pitchFamily="34" charset="0"/>
                <a:cs typeface="Arial" panose="020B0604020202020204" pitchFamily="34" charset="0"/>
              </a:rPr>
              <a:t>elaborado por el responsable o líder de la realización de las </a:t>
            </a:r>
            <a:r>
              <a:rPr lang="es-ES" sz="1600" b="1" dirty="0" smtClean="0">
                <a:latin typeface="Arial" panose="020B0604020202020204" pitchFamily="34" charset="0"/>
                <a:cs typeface="Arial" panose="020B0604020202020204" pitchFamily="34" charset="0"/>
              </a:rPr>
              <a:t>auditorías</a:t>
            </a:r>
            <a:r>
              <a:rPr lang="es-ES" sz="16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r>
              <a:rPr lang="es-ES" sz="1600" dirty="0" smtClean="0">
                <a:latin typeface="Arial" panose="020B0604020202020204" pitchFamily="34" charset="0"/>
                <a:cs typeface="Arial" panose="020B0604020202020204" pitchFamily="34" charset="0"/>
              </a:rPr>
              <a:t>la elaboración </a:t>
            </a:r>
            <a:r>
              <a:rPr lang="es-ES" sz="1600" dirty="0">
                <a:latin typeface="Arial" panose="020B0604020202020204" pitchFamily="34" charset="0"/>
                <a:cs typeface="Arial" panose="020B0604020202020204" pitchFamily="34" charset="0"/>
              </a:rPr>
              <a:t>es consensuada de acuerdo con el auditado y establece una guía de los horarios y de las necesidades existentes de coordinación entre todas las partes que </a:t>
            </a:r>
            <a:r>
              <a:rPr lang="es-ES" sz="1600" dirty="0" smtClean="0">
                <a:latin typeface="Arial" panose="020B0604020202020204" pitchFamily="34" charset="0"/>
                <a:cs typeface="Arial" panose="020B0604020202020204" pitchFamily="34" charset="0"/>
              </a:rPr>
              <a:t>intervienen;</a:t>
            </a:r>
            <a:endParaRPr lang="es-E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sz="1600" dirty="0" smtClean="0">
                <a:latin typeface="Arial" panose="020B0604020202020204" pitchFamily="34" charset="0"/>
                <a:cs typeface="Arial" panose="020B0604020202020204" pitchFamily="34" charset="0"/>
              </a:rPr>
              <a:t>es </a:t>
            </a:r>
            <a:r>
              <a:rPr lang="es-ES" sz="1600" dirty="0">
                <a:latin typeface="Arial" panose="020B0604020202020204" pitchFamily="34" charset="0"/>
                <a:cs typeface="Arial" panose="020B0604020202020204" pitchFamily="34" charset="0"/>
              </a:rPr>
              <a:t>la directriz </a:t>
            </a:r>
            <a:r>
              <a:rPr lang="es-ES" sz="1600" dirty="0" smtClean="0">
                <a:latin typeface="Arial" panose="020B0604020202020204" pitchFamily="34" charset="0"/>
                <a:cs typeface="Arial" panose="020B0604020202020204" pitchFamily="34" charset="0"/>
              </a:rPr>
              <a:t>específica que </a:t>
            </a:r>
            <a:r>
              <a:rPr lang="es-ES" sz="1600" dirty="0">
                <a:latin typeface="Arial" panose="020B0604020202020204" pitchFamily="34" charset="0"/>
                <a:cs typeface="Arial" panose="020B0604020202020204" pitchFamily="34" charset="0"/>
              </a:rPr>
              <a:t>aplicará en la realización de una </a:t>
            </a:r>
            <a:r>
              <a:rPr lang="es-ES" sz="1600" dirty="0" smtClean="0">
                <a:latin typeface="Arial" panose="020B0604020202020204" pitchFamily="34" charset="0"/>
                <a:cs typeface="Arial" panose="020B0604020202020204" pitchFamily="34" charset="0"/>
              </a:rPr>
              <a:t>auditoría;</a:t>
            </a:r>
          </a:p>
          <a:p>
            <a:pPr marL="285750" indent="-285750" algn="just">
              <a:buFont typeface="Wingdings" panose="05000000000000000000" pitchFamily="2" charset="2"/>
              <a:buChar char="ü"/>
            </a:pPr>
            <a:r>
              <a:rPr lang="es-ES" sz="1600" dirty="0" smtClean="0">
                <a:latin typeface="Arial" panose="020B0604020202020204" pitchFamily="34" charset="0"/>
                <a:cs typeface="Arial" panose="020B0604020202020204" pitchFamily="34" charset="0"/>
              </a:rPr>
              <a:t>ayuda </a:t>
            </a:r>
            <a:r>
              <a:rPr lang="es-ES" sz="1600" dirty="0">
                <a:latin typeface="Arial" panose="020B0604020202020204" pitchFamily="34" charset="0"/>
                <a:cs typeface="Arial" panose="020B0604020202020204" pitchFamily="34" charset="0"/>
              </a:rPr>
              <a:t>al auditor obtener evidencia suficiente y apropiada para las circunstancias, </a:t>
            </a:r>
            <a:endParaRPr lang="es-ES"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sz="1600" dirty="0" smtClean="0">
                <a:latin typeface="Arial" panose="020B0604020202020204" pitchFamily="34" charset="0"/>
                <a:cs typeface="Arial" panose="020B0604020202020204" pitchFamily="34" charset="0"/>
              </a:rPr>
              <a:t>ayuda </a:t>
            </a:r>
            <a:r>
              <a:rPr lang="es-ES" sz="1600" dirty="0">
                <a:latin typeface="Arial" panose="020B0604020202020204" pitchFamily="34" charset="0"/>
                <a:cs typeface="Arial" panose="020B0604020202020204" pitchFamily="34" charset="0"/>
              </a:rPr>
              <a:t>a mantener auditoría </a:t>
            </a:r>
            <a:r>
              <a:rPr lang="es-ES" sz="1600" dirty="0" smtClean="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a un nivel razonable, y </a:t>
            </a:r>
            <a:endParaRPr lang="es-ES"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sz="1600" dirty="0">
                <a:latin typeface="Arial" panose="020B0604020202020204" pitchFamily="34" charset="0"/>
                <a:cs typeface="Arial" panose="020B0604020202020204" pitchFamily="34" charset="0"/>
              </a:rPr>
              <a:t>a</a:t>
            </a:r>
            <a:r>
              <a:rPr lang="es-ES" sz="1600" dirty="0" smtClean="0">
                <a:latin typeface="Arial" panose="020B0604020202020204" pitchFamily="34" charset="0"/>
                <a:cs typeface="Arial" panose="020B0604020202020204" pitchFamily="34" charset="0"/>
              </a:rPr>
              <a:t>yuda </a:t>
            </a:r>
            <a:r>
              <a:rPr lang="es-ES" sz="1600" dirty="0">
                <a:latin typeface="Arial" panose="020B0604020202020204" pitchFamily="34" charset="0"/>
                <a:cs typeface="Arial" panose="020B0604020202020204" pitchFamily="34" charset="0"/>
              </a:rPr>
              <a:t>a evitar malos entendidos con </a:t>
            </a:r>
            <a:r>
              <a:rPr lang="es-ES" sz="1600" dirty="0" smtClean="0">
                <a:latin typeface="Arial" panose="020B0604020202020204" pitchFamily="34" charset="0"/>
                <a:cs typeface="Arial" panose="020B0604020202020204" pitchFamily="34" charset="0"/>
              </a:rPr>
              <a:t>las partes interesadas internas,</a:t>
            </a:r>
            <a:endParaRPr lang="es-ES"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r>
              <a:rPr lang="es-ES" sz="1600" dirty="0" smtClean="0">
                <a:latin typeface="Arial" panose="020B0604020202020204" pitchFamily="34" charset="0"/>
                <a:cs typeface="Arial" panose="020B0604020202020204" pitchFamily="34" charset="0"/>
              </a:rPr>
              <a:t>En este contexto es importante tener presente que:</a:t>
            </a:r>
          </a:p>
          <a:p>
            <a:pPr algn="just"/>
            <a:endParaRPr lang="es-ES"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Se </a:t>
            </a:r>
            <a:r>
              <a:rPr lang="es-ES" sz="1600" dirty="0">
                <a:latin typeface="Arial" panose="020B0604020202020204" pitchFamily="34" charset="0"/>
                <a:cs typeface="Arial" panose="020B0604020202020204" pitchFamily="34" charset="0"/>
              </a:rPr>
              <a:t>ocupa de los detalles de lo que, dónde, quién, cuándo y </a:t>
            </a:r>
            <a:r>
              <a:rPr lang="es-ES" sz="1600" dirty="0" smtClean="0">
                <a:latin typeface="Arial" panose="020B0604020202020204" pitchFamily="34" charset="0"/>
                <a:cs typeface="Arial" panose="020B0604020202020204" pitchFamily="34" charset="0"/>
              </a:rPr>
              <a:t>cómo</a:t>
            </a:r>
          </a:p>
          <a:p>
            <a:pPr marL="285750" indent="-285750" algn="just">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Cuáles </a:t>
            </a:r>
            <a:r>
              <a:rPr lang="es-ES" sz="1600" dirty="0">
                <a:latin typeface="Arial" panose="020B0604020202020204" pitchFamily="34" charset="0"/>
                <a:cs typeface="Arial" panose="020B0604020202020204" pitchFamily="34" charset="0"/>
              </a:rPr>
              <a:t>son los de auditoría </a:t>
            </a:r>
            <a:r>
              <a:rPr lang="es-ES" sz="1600" dirty="0" smtClean="0">
                <a:latin typeface="Arial" panose="020B0604020202020204" pitchFamily="34" charset="0"/>
                <a:cs typeface="Arial" panose="020B0604020202020204" pitchFamily="34" charset="0"/>
              </a:rPr>
              <a:t>objetivos</a:t>
            </a:r>
          </a:p>
          <a:p>
            <a:pPr marL="285750" indent="-285750" algn="just">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Dónde </a:t>
            </a:r>
            <a:r>
              <a:rPr lang="es-ES" sz="1600" dirty="0">
                <a:latin typeface="Arial" panose="020B0604020202020204" pitchFamily="34" charset="0"/>
                <a:cs typeface="Arial" panose="020B0604020202020204" pitchFamily="34" charset="0"/>
              </a:rPr>
              <a:t>se realizará la auditoría </a:t>
            </a:r>
            <a:r>
              <a:rPr lang="es-ES" sz="1600" dirty="0" smtClean="0">
                <a:latin typeface="Arial" panose="020B0604020202020204" pitchFamily="34" charset="0"/>
                <a:cs typeface="Arial" panose="020B0604020202020204" pitchFamily="34" charset="0"/>
              </a:rPr>
              <a:t>que se hará,  es </a:t>
            </a:r>
            <a:r>
              <a:rPr lang="es-ES" sz="1600" dirty="0">
                <a:latin typeface="Arial" panose="020B0604020202020204" pitchFamily="34" charset="0"/>
                <a:cs typeface="Arial" panose="020B0604020202020204" pitchFamily="34" charset="0"/>
              </a:rPr>
              <a:t>decir, </a:t>
            </a:r>
            <a:r>
              <a:rPr lang="es-ES" sz="1600" dirty="0" smtClean="0">
                <a:latin typeface="Arial" panose="020B0604020202020204" pitchFamily="34" charset="0"/>
                <a:cs typeface="Arial" panose="020B0604020202020204" pitchFamily="34" charset="0"/>
              </a:rPr>
              <a:t>el alcance</a:t>
            </a:r>
          </a:p>
          <a:p>
            <a:pPr marL="285750" indent="-285750" algn="just">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Cuando </a:t>
            </a:r>
            <a:r>
              <a:rPr lang="es-ES" sz="1600" dirty="0">
                <a:latin typeface="Arial" panose="020B0604020202020204" pitchFamily="34" charset="0"/>
                <a:cs typeface="Arial" panose="020B0604020202020204" pitchFamily="34" charset="0"/>
              </a:rPr>
              <a:t>va a la auditoría de </a:t>
            </a:r>
            <a:r>
              <a:rPr lang="es-ES" sz="1600" dirty="0" smtClean="0">
                <a:latin typeface="Arial" panose="020B0604020202020204" pitchFamily="34" charset="0"/>
                <a:cs typeface="Arial" panose="020B0604020202020204" pitchFamily="34" charset="0"/>
              </a:rPr>
              <a:t>producirse, </a:t>
            </a:r>
          </a:p>
          <a:p>
            <a:pPr marL="285750" indent="-285750" algn="just">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cuánto tiempo</a:t>
            </a:r>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durara</a:t>
            </a:r>
          </a:p>
          <a:p>
            <a:pPr marL="285750" indent="-285750" algn="just">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Quiénes </a:t>
            </a:r>
            <a:r>
              <a:rPr lang="es-ES" sz="1600" dirty="0">
                <a:latin typeface="Arial" panose="020B0604020202020204" pitchFamily="34" charset="0"/>
                <a:cs typeface="Arial" panose="020B0604020202020204" pitchFamily="34" charset="0"/>
              </a:rPr>
              <a:t>son los </a:t>
            </a:r>
            <a:r>
              <a:rPr lang="es-ES" sz="1600" dirty="0" smtClean="0">
                <a:latin typeface="Arial" panose="020B0604020202020204" pitchFamily="34" charset="0"/>
                <a:cs typeface="Arial" panose="020B0604020202020204" pitchFamily="34" charset="0"/>
              </a:rPr>
              <a:t>auditores</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61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899592" y="1155764"/>
            <a:ext cx="4032448" cy="5632311"/>
          </a:xfrm>
          <a:prstGeom prst="rect">
            <a:avLst/>
          </a:prstGeom>
        </p:spPr>
        <p:txBody>
          <a:bodyPr wrap="square">
            <a:spAutoFit/>
          </a:bodyPr>
          <a:lstStyle/>
          <a:p>
            <a:r>
              <a:rPr lang="es-ES" b="1" dirty="0" smtClean="0">
                <a:solidFill>
                  <a:srgbClr val="000000"/>
                </a:solidFill>
                <a:latin typeface="Arial" panose="020B0604020202020204" pitchFamily="34" charset="0"/>
                <a:cs typeface="Arial" panose="020B0604020202020204" pitchFamily="34" charset="0"/>
              </a:rPr>
              <a:t>5.3.1.  Beneficios </a:t>
            </a:r>
            <a:r>
              <a:rPr lang="es-ES" b="1" dirty="0">
                <a:solidFill>
                  <a:srgbClr val="000000"/>
                </a:solidFill>
                <a:latin typeface="Arial" panose="020B0604020202020204" pitchFamily="34" charset="0"/>
                <a:cs typeface="Arial" panose="020B0604020202020204" pitchFamily="34" charset="0"/>
              </a:rPr>
              <a:t>de Plan de Auditoría</a:t>
            </a:r>
          </a:p>
          <a:p>
            <a:pPr marL="285750" indent="-285750" algn="just">
              <a:buFont typeface="Wingdings" panose="05000000000000000000" pitchFamily="2" charset="2"/>
              <a:buChar char="ü"/>
            </a:pPr>
            <a:r>
              <a:rPr lang="es-ES" dirty="0" smtClean="0">
                <a:solidFill>
                  <a:srgbClr val="222222"/>
                </a:solidFill>
                <a:latin typeface="Arial" panose="020B0604020202020204" pitchFamily="34" charset="0"/>
                <a:cs typeface="Arial" panose="020B0604020202020204" pitchFamily="34" charset="0"/>
              </a:rPr>
              <a:t>ayuda </a:t>
            </a:r>
            <a:r>
              <a:rPr lang="es-ES" dirty="0">
                <a:solidFill>
                  <a:srgbClr val="222222"/>
                </a:solidFill>
                <a:latin typeface="Arial" panose="020B0604020202020204" pitchFamily="34" charset="0"/>
                <a:cs typeface="Arial" panose="020B0604020202020204" pitchFamily="34" charset="0"/>
              </a:rPr>
              <a:t>a que el auditor obtenga evidencia suficiente y apropiada para las </a:t>
            </a:r>
            <a:r>
              <a:rPr lang="es-ES" dirty="0" smtClean="0">
                <a:solidFill>
                  <a:srgbClr val="222222"/>
                </a:solidFill>
                <a:latin typeface="Arial" panose="020B0604020202020204" pitchFamily="34" charset="0"/>
                <a:cs typeface="Arial" panose="020B0604020202020204" pitchFamily="34" charset="0"/>
              </a:rPr>
              <a:t>circunstancias propias del ejercicio de auditoria; </a:t>
            </a:r>
          </a:p>
          <a:p>
            <a:pPr marL="285750" indent="-285750" algn="just">
              <a:buFont typeface="Wingdings" panose="05000000000000000000" pitchFamily="2" charset="2"/>
              <a:buChar char="ü"/>
            </a:pPr>
            <a:r>
              <a:rPr lang="es-ES" dirty="0">
                <a:solidFill>
                  <a:srgbClr val="222222"/>
                </a:solidFill>
                <a:latin typeface="Arial" panose="020B0604020202020204" pitchFamily="34" charset="0"/>
                <a:cs typeface="Arial" panose="020B0604020202020204" pitchFamily="34" charset="0"/>
              </a:rPr>
              <a:t>a</a:t>
            </a:r>
            <a:r>
              <a:rPr lang="es-ES" dirty="0" smtClean="0">
                <a:solidFill>
                  <a:srgbClr val="222222"/>
                </a:solidFill>
                <a:latin typeface="Arial" panose="020B0604020202020204" pitchFamily="34" charset="0"/>
                <a:cs typeface="Arial" panose="020B0604020202020204" pitchFamily="34" charset="0"/>
              </a:rPr>
              <a:t>yuda </a:t>
            </a:r>
            <a:r>
              <a:rPr lang="es-ES" dirty="0">
                <a:solidFill>
                  <a:srgbClr val="222222"/>
                </a:solidFill>
                <a:latin typeface="Arial" panose="020B0604020202020204" pitchFamily="34" charset="0"/>
                <a:cs typeface="Arial" panose="020B0604020202020204" pitchFamily="34" charset="0"/>
              </a:rPr>
              <a:t>a mantener los costos de auditoría a un nivel </a:t>
            </a:r>
            <a:r>
              <a:rPr lang="es-ES" dirty="0" smtClean="0">
                <a:solidFill>
                  <a:srgbClr val="222222"/>
                </a:solidFill>
                <a:latin typeface="Arial" panose="020B0604020202020204" pitchFamily="34" charset="0"/>
                <a:cs typeface="Arial" panose="020B0604020202020204" pitchFamily="34" charset="0"/>
              </a:rPr>
              <a:t>razonable;</a:t>
            </a:r>
          </a:p>
          <a:p>
            <a:pPr marL="285750" indent="-285750" algn="just">
              <a:buFont typeface="Wingdings" panose="05000000000000000000" pitchFamily="2" charset="2"/>
              <a:buChar char="ü"/>
            </a:pPr>
            <a:r>
              <a:rPr lang="es-ES" dirty="0">
                <a:solidFill>
                  <a:srgbClr val="222222"/>
                </a:solidFill>
                <a:latin typeface="Arial" panose="020B0604020202020204" pitchFamily="34" charset="0"/>
                <a:cs typeface="Arial" panose="020B0604020202020204" pitchFamily="34" charset="0"/>
              </a:rPr>
              <a:t>a</a:t>
            </a:r>
            <a:r>
              <a:rPr lang="es-ES" dirty="0" smtClean="0">
                <a:solidFill>
                  <a:srgbClr val="222222"/>
                </a:solidFill>
                <a:latin typeface="Arial" panose="020B0604020202020204" pitchFamily="34" charset="0"/>
                <a:cs typeface="Arial" panose="020B0604020202020204" pitchFamily="34" charset="0"/>
              </a:rPr>
              <a:t>yuda </a:t>
            </a:r>
            <a:r>
              <a:rPr lang="es-ES" dirty="0">
                <a:solidFill>
                  <a:srgbClr val="222222"/>
                </a:solidFill>
                <a:latin typeface="Arial" panose="020B0604020202020204" pitchFamily="34" charset="0"/>
                <a:cs typeface="Arial" panose="020B0604020202020204" pitchFamily="34" charset="0"/>
              </a:rPr>
              <a:t>a evitar malos entendidos con </a:t>
            </a:r>
            <a:r>
              <a:rPr lang="es-ES" dirty="0" smtClean="0">
                <a:solidFill>
                  <a:srgbClr val="222222"/>
                </a:solidFill>
                <a:latin typeface="Arial" panose="020B0604020202020204" pitchFamily="34" charset="0"/>
                <a:cs typeface="Arial" panose="020B0604020202020204" pitchFamily="34" charset="0"/>
              </a:rPr>
              <a:t>las partes interesadas;</a:t>
            </a:r>
          </a:p>
          <a:p>
            <a:pPr marL="285750" indent="-285750" algn="just">
              <a:buFont typeface="Wingdings" panose="05000000000000000000" pitchFamily="2" charset="2"/>
              <a:buChar char="ü"/>
            </a:pPr>
            <a:r>
              <a:rPr lang="es-ES" dirty="0" smtClean="0">
                <a:solidFill>
                  <a:srgbClr val="222222"/>
                </a:solidFill>
                <a:latin typeface="Arial" panose="020B0604020202020204" pitchFamily="34" charset="0"/>
                <a:cs typeface="Arial" panose="020B0604020202020204" pitchFamily="34" charset="0"/>
              </a:rPr>
              <a:t>ayuda </a:t>
            </a:r>
            <a:r>
              <a:rPr lang="es-ES" dirty="0">
                <a:solidFill>
                  <a:srgbClr val="222222"/>
                </a:solidFill>
                <a:latin typeface="Arial" panose="020B0604020202020204" pitchFamily="34" charset="0"/>
                <a:cs typeface="Arial" panose="020B0604020202020204" pitchFamily="34" charset="0"/>
              </a:rPr>
              <a:t>a garantizar que los problemas potenciales se identifican con </a:t>
            </a:r>
            <a:r>
              <a:rPr lang="es-ES" dirty="0" smtClean="0">
                <a:solidFill>
                  <a:srgbClr val="222222"/>
                </a:solidFill>
                <a:latin typeface="Arial" panose="020B0604020202020204" pitchFamily="34" charset="0"/>
                <a:cs typeface="Arial" panose="020B0604020202020204" pitchFamily="34" charset="0"/>
              </a:rPr>
              <a:t>prontitud y sean tratados;</a:t>
            </a:r>
          </a:p>
          <a:p>
            <a:pPr marL="285750" indent="-285750" algn="just">
              <a:buFont typeface="Wingdings" panose="05000000000000000000" pitchFamily="2" charset="2"/>
              <a:buChar char="ü"/>
            </a:pPr>
            <a:r>
              <a:rPr lang="es-ES" dirty="0">
                <a:solidFill>
                  <a:srgbClr val="222222"/>
                </a:solidFill>
                <a:latin typeface="Arial" panose="020B0604020202020204" pitchFamily="34" charset="0"/>
                <a:cs typeface="Arial" panose="020B0604020202020204" pitchFamily="34" charset="0"/>
              </a:rPr>
              <a:t>e</a:t>
            </a:r>
            <a:r>
              <a:rPr lang="es-ES" dirty="0" smtClean="0">
                <a:solidFill>
                  <a:srgbClr val="222222"/>
                </a:solidFill>
                <a:latin typeface="Arial" panose="020B0604020202020204" pitchFamily="34" charset="0"/>
                <a:cs typeface="Arial" panose="020B0604020202020204" pitchFamily="34" charset="0"/>
              </a:rPr>
              <a:t>s </a:t>
            </a:r>
            <a:r>
              <a:rPr lang="es-ES" dirty="0">
                <a:solidFill>
                  <a:srgbClr val="222222"/>
                </a:solidFill>
                <a:latin typeface="Arial" panose="020B0604020202020204" pitchFamily="34" charset="0"/>
                <a:cs typeface="Arial" panose="020B0604020202020204" pitchFamily="34" charset="0"/>
              </a:rPr>
              <a:t>muy útil saber el alcance del programa de auditoría por un </a:t>
            </a:r>
            <a:r>
              <a:rPr lang="es-ES" dirty="0" smtClean="0">
                <a:solidFill>
                  <a:srgbClr val="222222"/>
                </a:solidFill>
                <a:latin typeface="Arial" panose="020B0604020202020204" pitchFamily="34" charset="0"/>
                <a:cs typeface="Arial" panose="020B0604020202020204" pitchFamily="34" charset="0"/>
              </a:rPr>
              <a:t>auditor.</a:t>
            </a:r>
          </a:p>
          <a:p>
            <a:pPr marL="285750" indent="-285750" algn="just">
              <a:buFont typeface="Wingdings" panose="05000000000000000000" pitchFamily="2" charset="2"/>
              <a:buChar char="ü"/>
            </a:pPr>
            <a:r>
              <a:rPr lang="es-ES" dirty="0" smtClean="0">
                <a:solidFill>
                  <a:srgbClr val="222222"/>
                </a:solidFill>
                <a:latin typeface="Arial" panose="020B0604020202020204" pitchFamily="34" charset="0"/>
                <a:cs typeface="Arial" panose="020B0604020202020204" pitchFamily="34" charset="0"/>
              </a:rPr>
              <a:t>ayuda </a:t>
            </a:r>
            <a:r>
              <a:rPr lang="es-ES" dirty="0">
                <a:solidFill>
                  <a:srgbClr val="222222"/>
                </a:solidFill>
                <a:latin typeface="Arial" panose="020B0604020202020204" pitchFamily="34" charset="0"/>
                <a:cs typeface="Arial" panose="020B0604020202020204" pitchFamily="34" charset="0"/>
              </a:rPr>
              <a:t>a llevar a cabo el trabajo de auditoría sin problemas y de una manera bien definida.</a:t>
            </a:r>
          </a:p>
        </p:txBody>
      </p:sp>
      <p:sp>
        <p:nvSpPr>
          <p:cNvPr id="11" name="Rectángulo 10"/>
          <p:cNvSpPr/>
          <p:nvPr/>
        </p:nvSpPr>
        <p:spPr>
          <a:xfrm>
            <a:off x="5076055" y="3178810"/>
            <a:ext cx="3821097" cy="646331"/>
          </a:xfrm>
          <a:prstGeom prst="rect">
            <a:avLst/>
          </a:prstGeom>
        </p:spPr>
        <p:txBody>
          <a:bodyPr wrap="square">
            <a:spAutoFit/>
          </a:bodyPr>
          <a:lstStyle/>
          <a:p>
            <a:pPr algn="ctr">
              <a:spcAft>
                <a:spcPts val="0"/>
              </a:spcAft>
            </a:pPr>
            <a:r>
              <a:rPr lang="es-CO" b="1" dirty="0">
                <a:latin typeface="Arial" panose="020B0604020202020204" pitchFamily="34" charset="0"/>
                <a:ea typeface="Times New Roman" panose="02020603050405020304" pitchFamily="18" charset="0"/>
              </a:rPr>
              <a:t>PLAN DE AUDITORÍAS </a:t>
            </a:r>
            <a:r>
              <a:rPr lang="es-CO" b="1" dirty="0">
                <a:latin typeface="Arial" panose="020B0604020202020204" pitchFamily="34" charset="0"/>
                <a:ea typeface="Times New Roman" panose="02020603050405020304" pitchFamily="18" charset="0"/>
                <a:hlinkClick r:id="rId5" action="ppaction://hlinkfile"/>
              </a:rPr>
              <a:t>INTERNAS DE CALIDAD</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66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Tabla 10"/>
          <p:cNvGraphicFramePr>
            <a:graphicFrameLocks noGrp="1"/>
          </p:cNvGraphicFramePr>
          <p:nvPr>
            <p:extLst>
              <p:ext uri="{D42A27DB-BD31-4B8C-83A1-F6EECF244321}">
                <p14:modId xmlns:p14="http://schemas.microsoft.com/office/powerpoint/2010/main" val="211196503"/>
              </p:ext>
            </p:extLst>
          </p:nvPr>
        </p:nvGraphicFramePr>
        <p:xfrm>
          <a:off x="827584" y="1396996"/>
          <a:ext cx="8316416" cy="5424360"/>
        </p:xfrm>
        <a:graphic>
          <a:graphicData uri="http://schemas.openxmlformats.org/drawingml/2006/table">
            <a:tbl>
              <a:tblPr firstRow="1" bandRow="1">
                <a:tableStyleId>{5C22544A-7EE6-4342-B048-85BDC9FD1C3A}</a:tableStyleId>
              </a:tblPr>
              <a:tblGrid>
                <a:gridCol w="629699">
                  <a:extLst>
                    <a:ext uri="{9D8B030D-6E8A-4147-A177-3AD203B41FA5}">
                      <a16:colId xmlns:a16="http://schemas.microsoft.com/office/drawing/2014/main" val="844799874"/>
                    </a:ext>
                  </a:extLst>
                </a:gridCol>
                <a:gridCol w="2587740">
                  <a:extLst>
                    <a:ext uri="{9D8B030D-6E8A-4147-A177-3AD203B41FA5}">
                      <a16:colId xmlns:a16="http://schemas.microsoft.com/office/drawing/2014/main" val="4069796625"/>
                    </a:ext>
                  </a:extLst>
                </a:gridCol>
                <a:gridCol w="1501474">
                  <a:extLst>
                    <a:ext uri="{9D8B030D-6E8A-4147-A177-3AD203B41FA5}">
                      <a16:colId xmlns:a16="http://schemas.microsoft.com/office/drawing/2014/main" val="3258940908"/>
                    </a:ext>
                  </a:extLst>
                </a:gridCol>
                <a:gridCol w="402008">
                  <a:extLst>
                    <a:ext uri="{9D8B030D-6E8A-4147-A177-3AD203B41FA5}">
                      <a16:colId xmlns:a16="http://schemas.microsoft.com/office/drawing/2014/main" val="2859004129"/>
                    </a:ext>
                  </a:extLst>
                </a:gridCol>
                <a:gridCol w="346718">
                  <a:extLst>
                    <a:ext uri="{9D8B030D-6E8A-4147-A177-3AD203B41FA5}">
                      <a16:colId xmlns:a16="http://schemas.microsoft.com/office/drawing/2014/main" val="873743798"/>
                    </a:ext>
                  </a:extLst>
                </a:gridCol>
                <a:gridCol w="346718">
                  <a:extLst>
                    <a:ext uri="{9D8B030D-6E8A-4147-A177-3AD203B41FA5}">
                      <a16:colId xmlns:a16="http://schemas.microsoft.com/office/drawing/2014/main" val="2821644617"/>
                    </a:ext>
                  </a:extLst>
                </a:gridCol>
                <a:gridCol w="358908">
                  <a:extLst>
                    <a:ext uri="{9D8B030D-6E8A-4147-A177-3AD203B41FA5}">
                      <a16:colId xmlns:a16="http://schemas.microsoft.com/office/drawing/2014/main" val="1344112725"/>
                    </a:ext>
                  </a:extLst>
                </a:gridCol>
                <a:gridCol w="347425">
                  <a:extLst>
                    <a:ext uri="{9D8B030D-6E8A-4147-A177-3AD203B41FA5}">
                      <a16:colId xmlns:a16="http://schemas.microsoft.com/office/drawing/2014/main" val="1870841061"/>
                    </a:ext>
                  </a:extLst>
                </a:gridCol>
                <a:gridCol w="408854">
                  <a:extLst>
                    <a:ext uri="{9D8B030D-6E8A-4147-A177-3AD203B41FA5}">
                      <a16:colId xmlns:a16="http://schemas.microsoft.com/office/drawing/2014/main" val="3228973019"/>
                    </a:ext>
                  </a:extLst>
                </a:gridCol>
                <a:gridCol w="346718">
                  <a:extLst>
                    <a:ext uri="{9D8B030D-6E8A-4147-A177-3AD203B41FA5}">
                      <a16:colId xmlns:a16="http://schemas.microsoft.com/office/drawing/2014/main" val="3780075181"/>
                    </a:ext>
                  </a:extLst>
                </a:gridCol>
                <a:gridCol w="346718">
                  <a:extLst>
                    <a:ext uri="{9D8B030D-6E8A-4147-A177-3AD203B41FA5}">
                      <a16:colId xmlns:a16="http://schemas.microsoft.com/office/drawing/2014/main" val="3746829332"/>
                    </a:ext>
                  </a:extLst>
                </a:gridCol>
                <a:gridCol w="346718">
                  <a:extLst>
                    <a:ext uri="{9D8B030D-6E8A-4147-A177-3AD203B41FA5}">
                      <a16:colId xmlns:a16="http://schemas.microsoft.com/office/drawing/2014/main" val="1204976730"/>
                    </a:ext>
                  </a:extLst>
                </a:gridCol>
                <a:gridCol w="346718">
                  <a:extLst>
                    <a:ext uri="{9D8B030D-6E8A-4147-A177-3AD203B41FA5}">
                      <a16:colId xmlns:a16="http://schemas.microsoft.com/office/drawing/2014/main" val="1168854556"/>
                    </a:ext>
                  </a:extLst>
                </a:gridCol>
              </a:tblGrid>
              <a:tr h="951884">
                <a:tc gridSpan="13">
                  <a:txBody>
                    <a:bodyPr/>
                    <a:lstStyle/>
                    <a:p>
                      <a:pPr algn="ctr"/>
                      <a:r>
                        <a:rPr lang="es-CO" sz="1800" b="1" dirty="0" smtClean="0"/>
                        <a:t>VI. C R O N O G R A M A (S)</a:t>
                      </a:r>
                    </a:p>
                    <a:p>
                      <a:pPr algn="ctr"/>
                      <a:r>
                        <a:rPr lang="es-CO" sz="1800" b="1" baseline="0" dirty="0" smtClean="0"/>
                        <a:t>PLANIFICACIÓN </a:t>
                      </a:r>
                      <a:r>
                        <a:rPr lang="es-CO" sz="1800" b="1" dirty="0" smtClean="0"/>
                        <a:t>AUDITORÍAS INTERNAS CICLO 2020 </a:t>
                      </a:r>
                    </a:p>
                    <a:p>
                      <a:pPr algn="ctr"/>
                      <a:r>
                        <a:rPr lang="es-CO" sz="1800" b="1" dirty="0" smtClean="0"/>
                        <a:t>EN EL CONTEXTO DE LA PANDEMIA DEL COVID-19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2441283"/>
                  </a:ext>
                </a:extLst>
              </a:tr>
              <a:tr h="938552">
                <a:tc rowSpan="2">
                  <a:txBody>
                    <a:bodyPr/>
                    <a:lstStyle/>
                    <a:p>
                      <a:pPr algn="ctr"/>
                      <a:endParaRPr lang="es-CO" sz="1200" b="1" dirty="0" smtClean="0">
                        <a:latin typeface="Arial" panose="020B0604020202020204" pitchFamily="34" charset="0"/>
                        <a:cs typeface="Arial" panose="020B0604020202020204" pitchFamily="34" charset="0"/>
                      </a:endParaRPr>
                    </a:p>
                    <a:p>
                      <a:pPr algn="ctr"/>
                      <a:endParaRPr lang="es-CO" sz="1200" b="1" dirty="0" smtClean="0">
                        <a:latin typeface="Arial" panose="020B0604020202020204" pitchFamily="34" charset="0"/>
                        <a:cs typeface="Arial" panose="020B0604020202020204" pitchFamily="34" charset="0"/>
                      </a:endParaRPr>
                    </a:p>
                    <a:p>
                      <a:pPr algn="ctr"/>
                      <a:r>
                        <a:rPr lang="es-CO" sz="1200" b="1" dirty="0" smtClean="0">
                          <a:latin typeface="Arial" panose="020B0604020202020204" pitchFamily="34" charset="0"/>
                          <a:cs typeface="Arial" panose="020B0604020202020204" pitchFamily="34" charset="0"/>
                        </a:rPr>
                        <a:t>No.</a:t>
                      </a:r>
                      <a:endParaRPr lang="en-US" sz="1200" b="1" dirty="0">
                        <a:latin typeface="Arial" panose="020B0604020202020204" pitchFamily="34" charset="0"/>
                        <a:cs typeface="Arial" panose="020B0604020202020204" pitchFamily="34" charset="0"/>
                      </a:endParaRPr>
                    </a:p>
                  </a:txBody>
                  <a:tcPr>
                    <a:solidFill>
                      <a:schemeClr val="accent6">
                        <a:lumMod val="75000"/>
                      </a:schemeClr>
                    </a:solidFill>
                  </a:tcPr>
                </a:tc>
                <a:tc rowSpan="2">
                  <a:txBody>
                    <a:bodyPr/>
                    <a:lstStyle/>
                    <a:p>
                      <a:pPr algn="ctr"/>
                      <a:endParaRPr lang="es-CO" sz="1200" b="1" dirty="0" smtClean="0">
                        <a:latin typeface="Arial" panose="020B0604020202020204" pitchFamily="34" charset="0"/>
                        <a:cs typeface="Arial" panose="020B0604020202020204" pitchFamily="34" charset="0"/>
                      </a:endParaRPr>
                    </a:p>
                    <a:p>
                      <a:pPr algn="ctr"/>
                      <a:endParaRPr lang="es-CO" sz="1200" b="1" dirty="0" smtClean="0">
                        <a:latin typeface="Arial" panose="020B0604020202020204" pitchFamily="34" charset="0"/>
                        <a:cs typeface="Arial" panose="020B0604020202020204" pitchFamily="34" charset="0"/>
                      </a:endParaRPr>
                    </a:p>
                    <a:p>
                      <a:pPr algn="ctr"/>
                      <a:r>
                        <a:rPr lang="es-CO" sz="1200" b="1" dirty="0" smtClean="0">
                          <a:latin typeface="Arial" panose="020B0604020202020204" pitchFamily="34" charset="0"/>
                          <a:cs typeface="Arial" panose="020B0604020202020204" pitchFamily="34" charset="0"/>
                        </a:rPr>
                        <a:t>ACTIVIDAD</a:t>
                      </a:r>
                      <a:endParaRPr lang="en-US" sz="1200" b="1" dirty="0">
                        <a:latin typeface="Arial" panose="020B0604020202020204" pitchFamily="34" charset="0"/>
                        <a:cs typeface="Arial" panose="020B0604020202020204" pitchFamily="34" charset="0"/>
                      </a:endParaRPr>
                    </a:p>
                  </a:txBody>
                  <a:tcPr>
                    <a:solidFill>
                      <a:schemeClr val="accent6">
                        <a:lumMod val="75000"/>
                      </a:schemeClr>
                    </a:solidFill>
                  </a:tcPr>
                </a:tc>
                <a:tc rowSpan="2">
                  <a:txBody>
                    <a:bodyPr/>
                    <a:lstStyle/>
                    <a:p>
                      <a:pPr algn="ctr"/>
                      <a:endParaRPr lang="es-CO" sz="1000" b="1" dirty="0" smtClean="0">
                        <a:latin typeface="Arial" panose="020B0604020202020204" pitchFamily="34" charset="0"/>
                        <a:cs typeface="Arial" panose="020B0604020202020204" pitchFamily="34" charset="0"/>
                      </a:endParaRPr>
                    </a:p>
                    <a:p>
                      <a:pPr algn="ctr"/>
                      <a:endParaRPr lang="es-CO" sz="1000" b="1" dirty="0" smtClean="0">
                        <a:latin typeface="Arial" panose="020B0604020202020204" pitchFamily="34" charset="0"/>
                        <a:cs typeface="Arial" panose="020B0604020202020204" pitchFamily="34" charset="0"/>
                      </a:endParaRPr>
                    </a:p>
                    <a:p>
                      <a:pPr algn="ctr"/>
                      <a:endParaRPr lang="es-CO" sz="1000" b="1" dirty="0" smtClean="0">
                        <a:latin typeface="Arial" panose="020B0604020202020204" pitchFamily="34" charset="0"/>
                        <a:cs typeface="Arial" panose="020B0604020202020204" pitchFamily="34" charset="0"/>
                      </a:endParaRPr>
                    </a:p>
                    <a:p>
                      <a:pPr algn="ctr"/>
                      <a:r>
                        <a:rPr lang="es-CO" sz="1000" b="1" dirty="0" smtClean="0">
                          <a:latin typeface="Arial" panose="020B0604020202020204" pitchFamily="34" charset="0"/>
                          <a:cs typeface="Arial" panose="020B0604020202020204" pitchFamily="34" charset="0"/>
                        </a:rPr>
                        <a:t>RESPONSABLE (S)</a:t>
                      </a:r>
                      <a:endParaRPr lang="en-US" sz="1000" b="1" dirty="0">
                        <a:latin typeface="Arial" panose="020B0604020202020204" pitchFamily="34" charset="0"/>
                        <a:cs typeface="Arial" panose="020B0604020202020204" pitchFamily="34" charset="0"/>
                      </a:endParaRPr>
                    </a:p>
                  </a:txBody>
                  <a:tcPr>
                    <a:solidFill>
                      <a:schemeClr val="accent6">
                        <a:lumMod val="75000"/>
                      </a:schemeClr>
                    </a:solidFill>
                  </a:tcPr>
                </a:tc>
                <a:tc gridSpan="10">
                  <a:txBody>
                    <a:bodyPr/>
                    <a:lstStyle/>
                    <a:p>
                      <a:pPr algn="ctr"/>
                      <a:endParaRPr lang="es-CO" sz="1600" b="1" dirty="0" smtClean="0">
                        <a:latin typeface="Arial" panose="020B0604020202020204" pitchFamily="34" charset="0"/>
                        <a:cs typeface="Arial" panose="020B0604020202020204" pitchFamily="34" charset="0"/>
                      </a:endParaRPr>
                    </a:p>
                    <a:p>
                      <a:pPr algn="ctr"/>
                      <a:r>
                        <a:rPr lang="es-CO" sz="1600" b="1" dirty="0" smtClean="0">
                          <a:latin typeface="Arial" panose="020B0604020202020204" pitchFamily="34" charset="0"/>
                          <a:cs typeface="Arial" panose="020B0604020202020204" pitchFamily="34" charset="0"/>
                        </a:rPr>
                        <a:t>JULIO</a:t>
                      </a:r>
                      <a:endParaRPr lang="en-US" sz="1600" b="1" dirty="0">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458658"/>
                  </a:ext>
                </a:extLst>
              </a:tr>
              <a:tr h="345215">
                <a:tc vMerge="1">
                  <a:txBody>
                    <a:bodyPr/>
                    <a:lstStyle/>
                    <a:p>
                      <a:endParaRPr lang="en-US" dirty="0"/>
                    </a:p>
                  </a:txBody>
                  <a:tcPr/>
                </a:tc>
                <a:tc vMerge="1">
                  <a:txBody>
                    <a:bodyPr/>
                    <a:lstStyle/>
                    <a:p>
                      <a:endParaRPr lang="en-US" dirty="0"/>
                    </a:p>
                  </a:txBody>
                  <a:tcPr/>
                </a:tc>
                <a:tc vMerge="1">
                  <a:txBody>
                    <a:bodyPr/>
                    <a:lstStyle/>
                    <a:p>
                      <a:endParaRPr lang="en-US" dirty="0"/>
                    </a:p>
                  </a:txBody>
                  <a:tcPr/>
                </a:tc>
                <a:tc gridSpan="2">
                  <a:txBody>
                    <a:bodyPr/>
                    <a:lstStyle/>
                    <a:p>
                      <a:pPr algn="ctr"/>
                      <a:r>
                        <a:rPr lang="es-CO" sz="1000" b="1" dirty="0" smtClean="0">
                          <a:latin typeface="Arial" panose="020B0604020202020204" pitchFamily="34" charset="0"/>
                          <a:cs typeface="Arial" panose="020B0604020202020204" pitchFamily="34" charset="0"/>
                        </a:rPr>
                        <a:t>1-3</a:t>
                      </a:r>
                      <a:endParaRPr lang="en-US" sz="1000" b="1" dirty="0">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endParaRPr lang="en-US"/>
                    </a:p>
                  </a:txBody>
                  <a:tcPr/>
                </a:tc>
                <a:tc gridSpan="2">
                  <a:txBody>
                    <a:bodyPr/>
                    <a:lstStyle/>
                    <a:p>
                      <a:pPr algn="ctr"/>
                      <a:r>
                        <a:rPr lang="es-CO" sz="1000" b="1" dirty="0" smtClean="0">
                          <a:latin typeface="Arial" panose="020B0604020202020204" pitchFamily="34" charset="0"/>
                          <a:cs typeface="Arial" panose="020B0604020202020204" pitchFamily="34" charset="0"/>
                        </a:rPr>
                        <a:t>6-10</a:t>
                      </a:r>
                      <a:endParaRPr lang="en-US" sz="1000" b="1" dirty="0">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endParaRPr lang="en-US"/>
                    </a:p>
                  </a:txBody>
                  <a:tcPr/>
                </a:tc>
                <a:tc gridSpan="2">
                  <a:txBody>
                    <a:bodyPr/>
                    <a:lstStyle/>
                    <a:p>
                      <a:pPr algn="ctr"/>
                      <a:r>
                        <a:rPr lang="es-CO" sz="1000" b="1" dirty="0" smtClean="0">
                          <a:latin typeface="Arial" panose="020B0604020202020204" pitchFamily="34" charset="0"/>
                          <a:cs typeface="Arial" panose="020B0604020202020204" pitchFamily="34" charset="0"/>
                        </a:rPr>
                        <a:t>13-17</a:t>
                      </a:r>
                      <a:endParaRPr lang="en-US" sz="1000" b="1" dirty="0">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endParaRPr lang="en-US"/>
                    </a:p>
                  </a:txBody>
                  <a:tcPr/>
                </a:tc>
                <a:tc gridSpan="2">
                  <a:txBody>
                    <a:bodyPr/>
                    <a:lstStyle/>
                    <a:p>
                      <a:pPr algn="ctr"/>
                      <a:r>
                        <a:rPr lang="es-CO" sz="1000" b="1" dirty="0" smtClean="0">
                          <a:latin typeface="Arial" panose="020B0604020202020204" pitchFamily="34" charset="0"/>
                          <a:cs typeface="Arial" panose="020B0604020202020204" pitchFamily="34" charset="0"/>
                        </a:rPr>
                        <a:t>21-24</a:t>
                      </a:r>
                      <a:endParaRPr lang="en-US" sz="1000" b="1" dirty="0">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endParaRPr lang="en-US"/>
                    </a:p>
                  </a:txBody>
                  <a:tcPr/>
                </a:tc>
                <a:tc gridSpan="2">
                  <a:txBody>
                    <a:bodyPr/>
                    <a:lstStyle/>
                    <a:p>
                      <a:pPr algn="ctr"/>
                      <a:r>
                        <a:rPr lang="es-CO" sz="1000" b="1" dirty="0" smtClean="0">
                          <a:latin typeface="Arial" panose="020B0604020202020204" pitchFamily="34" charset="0"/>
                          <a:cs typeface="Arial" panose="020B0604020202020204" pitchFamily="34" charset="0"/>
                        </a:rPr>
                        <a:t>27-31</a:t>
                      </a:r>
                      <a:endParaRPr lang="en-US" sz="1000" b="1" dirty="0">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endParaRPr lang="en-US"/>
                    </a:p>
                  </a:txBody>
                  <a:tcPr/>
                </a:tc>
                <a:extLst>
                  <a:ext uri="{0D108BD9-81ED-4DB2-BD59-A6C34878D82A}">
                    <a16:rowId xmlns:a16="http://schemas.microsoft.com/office/drawing/2014/main" val="1475039091"/>
                  </a:ext>
                </a:extLst>
              </a:tr>
              <a:tr h="660449">
                <a:tc>
                  <a:txBody>
                    <a:bodyPr/>
                    <a:lstStyle/>
                    <a:p>
                      <a:r>
                        <a:rPr lang="es-CO" sz="1000" dirty="0" smtClean="0">
                          <a:latin typeface="Arial" panose="020B0604020202020204" pitchFamily="34" charset="0"/>
                          <a:cs typeface="Arial" panose="020B0604020202020204" pitchFamily="34" charset="0"/>
                        </a:rPr>
                        <a:t>1.</a:t>
                      </a:r>
                      <a:endParaRPr lang="en-US" sz="1000" dirty="0">
                        <a:latin typeface="Arial" panose="020B0604020202020204" pitchFamily="34" charset="0"/>
                        <a:cs typeface="Arial" panose="020B0604020202020204" pitchFamily="34" charset="0"/>
                      </a:endParaRPr>
                    </a:p>
                  </a:txBody>
                  <a:tcPr/>
                </a:tc>
                <a:tc>
                  <a:txBody>
                    <a:bodyPr/>
                    <a:lstStyle/>
                    <a:p>
                      <a:pPr algn="just"/>
                      <a:r>
                        <a:rPr lang="es-CO" sz="1000" dirty="0" smtClean="0">
                          <a:latin typeface="Arial" panose="020B0604020202020204" pitchFamily="34" charset="0"/>
                          <a:cs typeface="Arial" panose="020B0604020202020204" pitchFamily="34" charset="0"/>
                        </a:rPr>
                        <a:t>Elaboración del Plan de Auditoría Nacional</a:t>
                      </a:r>
                      <a:endParaRPr lang="en-US" sz="1000" dirty="0">
                        <a:latin typeface="Arial" panose="020B0604020202020204" pitchFamily="34" charset="0"/>
                        <a:cs typeface="Arial" panose="020B0604020202020204" pitchFamily="34" charset="0"/>
                      </a:endParaRPr>
                    </a:p>
                  </a:txBody>
                  <a:tcPr/>
                </a:tc>
                <a:tc>
                  <a:txBody>
                    <a:bodyPr/>
                    <a:lstStyle/>
                    <a:p>
                      <a:pPr algn="just"/>
                      <a:r>
                        <a:rPr lang="es-CO" sz="1000" dirty="0" smtClean="0">
                          <a:latin typeface="Arial" panose="020B0604020202020204" pitchFamily="34" charset="0"/>
                          <a:cs typeface="Arial" panose="020B0604020202020204" pitchFamily="34" charset="0"/>
                        </a:rPr>
                        <a:t>Coordinador Nacional del SIGCMA</a:t>
                      </a:r>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endParaRPr lang="en-US" sz="1000"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endParaRPr lang="en-US" sz="1000"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endParaRPr lang="en-US" sz="1000"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1969128"/>
                  </a:ext>
                </a:extLst>
              </a:tr>
              <a:tr h="354020">
                <a:tc rowSpan="2">
                  <a:txBody>
                    <a:bodyPr/>
                    <a:lstStyle/>
                    <a:p>
                      <a:r>
                        <a:rPr lang="es-CO" sz="1000" dirty="0" smtClean="0">
                          <a:latin typeface="Arial" panose="020B0604020202020204" pitchFamily="34" charset="0"/>
                          <a:cs typeface="Arial" panose="020B0604020202020204" pitchFamily="34" charset="0"/>
                        </a:rPr>
                        <a:t>2.</a:t>
                      </a:r>
                      <a:endParaRPr lang="en-US" sz="1000" dirty="0">
                        <a:latin typeface="Arial" panose="020B0604020202020204" pitchFamily="34" charset="0"/>
                        <a:cs typeface="Arial" panose="020B0604020202020204" pitchFamily="34" charset="0"/>
                      </a:endParaRPr>
                    </a:p>
                  </a:txBody>
                  <a:tcPr/>
                </a:tc>
                <a:tc rowSpan="2">
                  <a:txBody>
                    <a:bodyPr/>
                    <a:lstStyle/>
                    <a:p>
                      <a:pPr algn="just"/>
                      <a:r>
                        <a:rPr lang="es-CO" sz="1000" dirty="0" smtClean="0">
                          <a:latin typeface="Arial" panose="020B0604020202020204" pitchFamily="34" charset="0"/>
                          <a:cs typeface="Arial" panose="020B0604020202020204" pitchFamily="34" charset="0"/>
                        </a:rPr>
                        <a:t>Aprobación del Plan de Auditoría Nacional</a:t>
                      </a:r>
                      <a:endParaRPr lang="en-US" sz="1000" dirty="0">
                        <a:latin typeface="Arial" panose="020B0604020202020204" pitchFamily="34" charset="0"/>
                        <a:cs typeface="Arial" panose="020B0604020202020204" pitchFamily="34" charset="0"/>
                      </a:endParaRPr>
                    </a:p>
                  </a:txBody>
                  <a:tcPr/>
                </a:tc>
                <a:tc rowSpan="2">
                  <a:txBody>
                    <a:bodyPr/>
                    <a:lstStyle/>
                    <a:p>
                      <a:pPr algn="just"/>
                      <a:r>
                        <a:rPr lang="es-CO" sz="1000" dirty="0" smtClean="0">
                          <a:latin typeface="Arial" panose="020B0604020202020204" pitchFamily="34" charset="0"/>
                          <a:cs typeface="Arial" panose="020B0604020202020204" pitchFamily="34" charset="0"/>
                        </a:rPr>
                        <a:t>Comité Nacional del SIGCMA</a:t>
                      </a:r>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a:latin typeface="Arial" panose="020B0604020202020204" pitchFamily="34" charset="0"/>
                        <a:cs typeface="Arial" panose="020B0604020202020204" pitchFamily="34" charset="0"/>
                      </a:endParaRPr>
                    </a:p>
                  </a:txBody>
                  <a:tcPr/>
                </a:tc>
                <a:tc>
                  <a:txBody>
                    <a:bodyPr/>
                    <a:lstStyle/>
                    <a:p>
                      <a:endParaRPr lang="en-US" sz="100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endParaRPr lang="en-US" sz="1000">
                        <a:latin typeface="Arial" panose="020B0604020202020204" pitchFamily="34" charset="0"/>
                        <a:cs typeface="Arial" panose="020B0604020202020204" pitchFamily="34" charset="0"/>
                      </a:endParaRPr>
                    </a:p>
                  </a:txBody>
                  <a:tcPr/>
                </a:tc>
                <a:tc>
                  <a:txBody>
                    <a:bodyPr/>
                    <a:lstStyle/>
                    <a:p>
                      <a:endParaRPr lang="en-US" sz="1000">
                        <a:latin typeface="Arial" panose="020B0604020202020204" pitchFamily="34" charset="0"/>
                        <a:cs typeface="Arial" panose="020B0604020202020204" pitchFamily="34" charset="0"/>
                      </a:endParaRPr>
                    </a:p>
                  </a:txBody>
                  <a:tcPr/>
                </a:tc>
                <a:tc>
                  <a:txBody>
                    <a:bodyPr/>
                    <a:lstStyle/>
                    <a:p>
                      <a:endParaRPr lang="en-US" sz="1000">
                        <a:latin typeface="Arial" panose="020B0604020202020204" pitchFamily="34" charset="0"/>
                        <a:cs typeface="Arial" panose="020B0604020202020204" pitchFamily="34" charset="0"/>
                      </a:endParaRPr>
                    </a:p>
                  </a:txBody>
                  <a:tcPr/>
                </a:tc>
                <a:tc>
                  <a:txBody>
                    <a:bodyPr/>
                    <a:lstStyle/>
                    <a:p>
                      <a:endParaRPr lang="en-US" sz="1000">
                        <a:latin typeface="Arial" panose="020B0604020202020204" pitchFamily="34" charset="0"/>
                        <a:cs typeface="Arial" panose="020B0604020202020204" pitchFamily="34" charset="0"/>
                      </a:endParaRPr>
                    </a:p>
                  </a:txBody>
                  <a:tcPr/>
                </a:tc>
                <a:tc>
                  <a:txBody>
                    <a:bodyPr/>
                    <a:lstStyle/>
                    <a:p>
                      <a:endParaRPr lang="en-US" sz="1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2929017"/>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endParaRPr lang="en-US" sz="1000" dirty="0">
                        <a:latin typeface="Arial" panose="020B0604020202020204" pitchFamily="34" charset="0"/>
                        <a:cs typeface="Arial" panose="020B0604020202020204" pitchFamily="34" charset="0"/>
                      </a:endParaRPr>
                    </a:p>
                  </a:txBody>
                  <a:tcPr/>
                </a:tc>
                <a:tc rowSpan="3">
                  <a:txBody>
                    <a:bodyPr/>
                    <a:lstStyle/>
                    <a:p>
                      <a:endParaRPr lang="en-US" sz="1000" dirty="0">
                        <a:latin typeface="Arial" panose="020B0604020202020204" pitchFamily="34" charset="0"/>
                        <a:cs typeface="Arial" panose="020B0604020202020204" pitchFamily="34" charset="0"/>
                      </a:endParaRPr>
                    </a:p>
                  </a:txBody>
                  <a:tcPr/>
                </a:tc>
                <a:tc rowSpan="3">
                  <a:txBody>
                    <a:bodyPr/>
                    <a:lstStyle/>
                    <a:p>
                      <a:endParaRPr lang="en-US" sz="1000" dirty="0">
                        <a:latin typeface="Arial" panose="020B0604020202020204" pitchFamily="34" charset="0"/>
                        <a:cs typeface="Arial" panose="020B0604020202020204" pitchFamily="34" charset="0"/>
                      </a:endParaRPr>
                    </a:p>
                  </a:txBody>
                  <a:tcPr/>
                </a:tc>
                <a:tc rowSpan="3">
                  <a:txBody>
                    <a:bodyPr/>
                    <a:lstStyle/>
                    <a:p>
                      <a:endParaRPr lang="en-US" sz="1000" dirty="0">
                        <a:latin typeface="Arial" panose="020B0604020202020204" pitchFamily="34" charset="0"/>
                        <a:cs typeface="Arial" panose="020B0604020202020204" pitchFamily="34" charset="0"/>
                      </a:endParaRPr>
                    </a:p>
                  </a:txBody>
                  <a:tcPr/>
                </a:tc>
                <a:tc rowSpan="3">
                  <a:txBody>
                    <a:bodyPr/>
                    <a:lstStyle/>
                    <a:p>
                      <a:endParaRPr lang="en-US" sz="1000" dirty="0">
                        <a:latin typeface="Arial" panose="020B0604020202020204" pitchFamily="34" charset="0"/>
                        <a:cs typeface="Arial" panose="020B0604020202020204" pitchFamily="34" charset="0"/>
                      </a:endParaRPr>
                    </a:p>
                  </a:txBody>
                  <a:tcPr>
                    <a:solidFill>
                      <a:schemeClr val="accent3">
                        <a:lumMod val="75000"/>
                      </a:schemeClr>
                    </a:solidFill>
                  </a:tcPr>
                </a:tc>
                <a:tc rowSpan="3">
                  <a:txBody>
                    <a:bodyPr/>
                    <a:lstStyle/>
                    <a:p>
                      <a:endParaRPr lang="en-US" sz="1000" dirty="0">
                        <a:latin typeface="Arial" panose="020B0604020202020204" pitchFamily="34" charset="0"/>
                        <a:cs typeface="Arial" panose="020B0604020202020204" pitchFamily="34" charset="0"/>
                      </a:endParaRPr>
                    </a:p>
                  </a:txBody>
                  <a:tcPr>
                    <a:solidFill>
                      <a:schemeClr val="accent3">
                        <a:lumMod val="75000"/>
                      </a:schemeClr>
                    </a:solidFill>
                  </a:tcPr>
                </a:tc>
                <a:tc rowSpan="3">
                  <a:txBody>
                    <a:bodyPr/>
                    <a:lstStyle/>
                    <a:p>
                      <a:endParaRPr lang="en-US" sz="1000" dirty="0">
                        <a:latin typeface="Arial" panose="020B0604020202020204" pitchFamily="34" charset="0"/>
                        <a:cs typeface="Arial" panose="020B0604020202020204" pitchFamily="34" charset="0"/>
                      </a:endParaRPr>
                    </a:p>
                  </a:txBody>
                  <a:tcPr/>
                </a:tc>
                <a:tc rowSpan="3">
                  <a:txBody>
                    <a:bodyPr/>
                    <a:lstStyle/>
                    <a:p>
                      <a:endParaRPr lang="en-US" sz="1000" dirty="0">
                        <a:latin typeface="Arial" panose="020B0604020202020204" pitchFamily="34" charset="0"/>
                        <a:cs typeface="Arial" panose="020B0604020202020204" pitchFamily="34" charset="0"/>
                      </a:endParaRPr>
                    </a:p>
                  </a:txBody>
                  <a:tcPr/>
                </a:tc>
                <a:tc rowSpan="3">
                  <a:txBody>
                    <a:bodyPr/>
                    <a:lstStyle/>
                    <a:p>
                      <a:endParaRPr lang="en-US" sz="1000" dirty="0">
                        <a:latin typeface="Arial" panose="020B0604020202020204" pitchFamily="34" charset="0"/>
                        <a:cs typeface="Arial" panose="020B0604020202020204" pitchFamily="34" charset="0"/>
                      </a:endParaRPr>
                    </a:p>
                  </a:txBody>
                  <a:tcPr/>
                </a:tc>
                <a:tc rowSpan="3">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2069420"/>
                  </a:ext>
                </a:extLst>
              </a:tr>
              <a:tr h="345215">
                <a:tc>
                  <a:txBody>
                    <a:bodyPr/>
                    <a:lstStyle/>
                    <a:p>
                      <a:r>
                        <a:rPr lang="es-CO" sz="1000" dirty="0" smtClean="0">
                          <a:latin typeface="Arial" panose="020B0604020202020204" pitchFamily="34" charset="0"/>
                          <a:cs typeface="Arial" panose="020B0604020202020204" pitchFamily="34" charset="0"/>
                        </a:rPr>
                        <a:t>3. </a:t>
                      </a:r>
                      <a:endParaRPr lang="en-US" sz="1000" dirty="0">
                        <a:latin typeface="Arial" panose="020B0604020202020204" pitchFamily="34" charset="0"/>
                        <a:cs typeface="Arial" panose="020B0604020202020204" pitchFamily="34" charset="0"/>
                      </a:endParaRPr>
                    </a:p>
                  </a:txBody>
                  <a:tcPr/>
                </a:tc>
                <a:tc>
                  <a:txBody>
                    <a:bodyPr/>
                    <a:lstStyle/>
                    <a:p>
                      <a:pPr algn="just"/>
                      <a:r>
                        <a:rPr lang="es-CO" sz="1000" dirty="0" smtClean="0">
                          <a:latin typeface="Arial" panose="020B0604020202020204" pitchFamily="34" charset="0"/>
                          <a:cs typeface="Arial" panose="020B0604020202020204" pitchFamily="34" charset="0"/>
                        </a:rPr>
                        <a:t>Comunicación</a:t>
                      </a:r>
                      <a:r>
                        <a:rPr lang="es-CO" sz="1000" baseline="0" dirty="0" smtClean="0">
                          <a:latin typeface="Arial" panose="020B0604020202020204" pitchFamily="34" charset="0"/>
                          <a:cs typeface="Arial" panose="020B0604020202020204" pitchFamily="34" charset="0"/>
                        </a:rPr>
                        <a:t> por escrito (e-mail) al Auditor Líder y Equipo Auditor</a:t>
                      </a:r>
                      <a:endParaRPr lang="en-US" sz="1000" dirty="0">
                        <a:latin typeface="Arial" panose="020B0604020202020204" pitchFamily="34" charset="0"/>
                        <a:cs typeface="Arial" panose="020B0604020202020204" pitchFamily="34" charset="0"/>
                      </a:endParaRPr>
                    </a:p>
                  </a:txBody>
                  <a:tcPr/>
                </a:tc>
                <a:tc>
                  <a:txBody>
                    <a:bodyPr/>
                    <a:lstStyle/>
                    <a:p>
                      <a:pPr algn="just"/>
                      <a:r>
                        <a:rPr lang="es-CO" sz="1000" dirty="0" smtClean="0">
                          <a:latin typeface="Arial" panose="020B0604020202020204" pitchFamily="34" charset="0"/>
                          <a:cs typeface="Arial" panose="020B0604020202020204" pitchFamily="34" charset="0"/>
                        </a:rPr>
                        <a:t>Coordinación Nacional del SIGCMA/</a:t>
                      </a:r>
                      <a:r>
                        <a:rPr lang="es-CO" sz="1000" baseline="0" dirty="0" smtClean="0">
                          <a:latin typeface="Arial" panose="020B0604020202020204" pitchFamily="34" charset="0"/>
                          <a:cs typeface="Arial" panose="020B0604020202020204" pitchFamily="34" charset="0"/>
                        </a:rPr>
                        <a:t> Auditor Líder</a:t>
                      </a:r>
                      <a:endParaRPr lang="en-US" sz="1000" dirty="0">
                        <a:latin typeface="Arial" panose="020B0604020202020204" pitchFamily="34" charset="0"/>
                        <a:cs typeface="Arial" panose="020B0604020202020204" pitchFamily="34" charset="0"/>
                      </a:endParaRPr>
                    </a:p>
                  </a:txBody>
                  <a:tcPr/>
                </a:tc>
                <a:tc vMerge="1">
                  <a:txBody>
                    <a:bodyPr/>
                    <a:lstStyle/>
                    <a:p>
                      <a:endParaRPr lang="en-US" sz="1000" dirty="0">
                        <a:latin typeface="Arial" panose="020B0604020202020204" pitchFamily="34" charset="0"/>
                        <a:cs typeface="Arial" panose="020B0604020202020204" pitchFamily="34" charset="0"/>
                      </a:endParaRPr>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43110197"/>
                  </a:ext>
                </a:extLst>
              </a:tr>
              <a:tr h="0">
                <a:tc rowSpan="2">
                  <a:txBody>
                    <a:bodyPr/>
                    <a:lstStyle/>
                    <a:p>
                      <a:r>
                        <a:rPr lang="es-CO" sz="1000" dirty="0" smtClean="0">
                          <a:latin typeface="Arial" panose="020B0604020202020204" pitchFamily="34" charset="0"/>
                          <a:cs typeface="Arial" panose="020B0604020202020204" pitchFamily="34" charset="0"/>
                        </a:rPr>
                        <a:t>4.</a:t>
                      </a:r>
                      <a:endParaRPr lang="en-US" sz="1000" dirty="0">
                        <a:latin typeface="Arial" panose="020B0604020202020204" pitchFamily="34" charset="0"/>
                        <a:cs typeface="Arial" panose="020B0604020202020204" pitchFamily="34" charset="0"/>
                      </a:endParaRPr>
                    </a:p>
                  </a:txBody>
                  <a:tcPr/>
                </a:tc>
                <a:tc rowSpan="2">
                  <a:txBody>
                    <a:bodyPr/>
                    <a:lstStyle/>
                    <a:p>
                      <a:pPr algn="just">
                        <a:spcBef>
                          <a:spcPts val="0"/>
                        </a:spcBef>
                      </a:pPr>
                      <a:r>
                        <a:rPr lang="es-CO" sz="1000" b="0" dirty="0" smtClean="0">
                          <a:latin typeface="Arial" panose="020B0604020202020204" pitchFamily="34" charset="0"/>
                          <a:cs typeface="Arial" panose="020B0604020202020204" pitchFamily="34" charset="0"/>
                        </a:rPr>
                        <a:t>Convocatoria para el Taller de auditorías internas ciclo 2020 en el contexto de la pandemia del COVID-19 </a:t>
                      </a:r>
                      <a:r>
                        <a:rPr lang="es-CO" sz="1000" b="0" baseline="0" dirty="0" smtClean="0">
                          <a:latin typeface="Arial" panose="020B0604020202020204" pitchFamily="34" charset="0"/>
                          <a:cs typeface="Arial" panose="020B0604020202020204" pitchFamily="34" charset="0"/>
                        </a:rPr>
                        <a:t> </a:t>
                      </a:r>
                      <a:r>
                        <a:rPr lang="es-CO" sz="1000" b="0" dirty="0" smtClean="0">
                          <a:latin typeface="Arial" panose="020B0604020202020204" pitchFamily="34" charset="0"/>
                          <a:cs typeface="Arial" panose="020B0604020202020204" pitchFamily="34" charset="0"/>
                        </a:rPr>
                        <a:t>norma NTC ISO 19011:2018</a:t>
                      </a:r>
                    </a:p>
                    <a:p>
                      <a:pPr algn="just"/>
                      <a:endParaRPr lang="en-US" sz="1000" dirty="0">
                        <a:latin typeface="Arial" panose="020B0604020202020204" pitchFamily="34" charset="0"/>
                        <a:cs typeface="Arial" panose="020B0604020202020204" pitchFamily="34" charset="0"/>
                      </a:endParaRPr>
                    </a:p>
                  </a:txBody>
                  <a:tcPr/>
                </a:tc>
                <a:tc rowSpan="2">
                  <a:txBody>
                    <a:bodyPr/>
                    <a:lstStyle/>
                    <a:p>
                      <a:pPr algn="just"/>
                      <a:r>
                        <a:rPr kumimoji="0" lang="es-CO"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Coordinación Nacional del SIGCMA</a:t>
                      </a:r>
                      <a:endParaRPr lang="en-US" sz="1000" dirty="0">
                        <a:latin typeface="Arial" panose="020B0604020202020204" pitchFamily="34" charset="0"/>
                        <a:cs typeface="Arial" panose="020B0604020202020204" pitchFamily="34" charset="0"/>
                      </a:endParaRPr>
                    </a:p>
                  </a:txBody>
                  <a:tcPr/>
                </a:tc>
                <a:tc vMerge="1">
                  <a:txBody>
                    <a:bodyPr/>
                    <a:lstStyle/>
                    <a:p>
                      <a:endParaRPr lang="en-US" sz="1000">
                        <a:latin typeface="Arial" panose="020B0604020202020204" pitchFamily="34" charset="0"/>
                        <a:cs typeface="Arial" panose="020B0604020202020204" pitchFamily="34" charset="0"/>
                      </a:endParaRPr>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1134177"/>
                  </a:ext>
                </a:extLst>
              </a:tr>
              <a:tr h="634211">
                <a:tc vMerge="1">
                  <a:txBody>
                    <a:bodyPr/>
                    <a:lstStyle/>
                    <a:p>
                      <a:endParaRPr lang="en-US"/>
                    </a:p>
                  </a:txBody>
                  <a:tcPr/>
                </a:tc>
                <a:tc vMerge="1">
                  <a:txBody>
                    <a:bodyPr/>
                    <a:lstStyle/>
                    <a:p>
                      <a:endParaRPr lang="en-US" dirty="0"/>
                    </a:p>
                  </a:txBody>
                  <a:tcPr/>
                </a:tc>
                <a:tc vMerge="1">
                  <a:txBody>
                    <a:bodyPr/>
                    <a:lstStyle/>
                    <a:p>
                      <a:endParaRPr lang="en-US"/>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endParaRPr lang="en-US" sz="1000"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endParaRPr lang="en-US" sz="1000"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86585482"/>
                  </a:ext>
                </a:extLst>
              </a:tr>
              <a:tr h="345215">
                <a:tc>
                  <a:txBody>
                    <a:bodyPr/>
                    <a:lstStyle/>
                    <a:p>
                      <a:r>
                        <a:rPr lang="es-CO" sz="1000" dirty="0" smtClean="0">
                          <a:latin typeface="Arial" panose="020B0604020202020204" pitchFamily="34" charset="0"/>
                          <a:cs typeface="Arial" panose="020B0604020202020204" pitchFamily="34" charset="0"/>
                        </a:rPr>
                        <a:t>5.</a:t>
                      </a:r>
                      <a:endParaRPr lang="en-US" sz="1000" dirty="0">
                        <a:latin typeface="Arial" panose="020B0604020202020204" pitchFamily="34" charset="0"/>
                        <a:cs typeface="Arial" panose="020B0604020202020204" pitchFamily="34" charset="0"/>
                      </a:endParaRPr>
                    </a:p>
                  </a:txBody>
                  <a:tcPr/>
                </a:tc>
                <a:tc>
                  <a:txBody>
                    <a:bodyPr/>
                    <a:lstStyle/>
                    <a:p>
                      <a:pPr algn="just">
                        <a:spcBef>
                          <a:spcPts val="0"/>
                        </a:spcBef>
                      </a:pPr>
                      <a:r>
                        <a:rPr lang="es-CO" sz="1000" b="0" dirty="0" smtClean="0">
                          <a:latin typeface="Arial" panose="020B0604020202020204" pitchFamily="34" charset="0"/>
                          <a:cs typeface="Arial" panose="020B0604020202020204" pitchFamily="34" charset="0"/>
                        </a:rPr>
                        <a:t>Taller de auditorías internas ciclo 2020 </a:t>
                      </a:r>
                    </a:p>
                    <a:p>
                      <a:pPr algn="just">
                        <a:spcBef>
                          <a:spcPts val="0"/>
                        </a:spcBef>
                      </a:pPr>
                      <a:r>
                        <a:rPr lang="es-CO" sz="1000" b="0" dirty="0" smtClean="0">
                          <a:latin typeface="Arial" panose="020B0604020202020204" pitchFamily="34" charset="0"/>
                          <a:cs typeface="Arial" panose="020B0604020202020204" pitchFamily="34" charset="0"/>
                        </a:rPr>
                        <a:t>en el contexto de la pandemia del COVID-19 </a:t>
                      </a:r>
                      <a:r>
                        <a:rPr lang="es-CO" sz="1000" b="0" baseline="0" dirty="0" smtClean="0">
                          <a:latin typeface="Arial" panose="020B0604020202020204" pitchFamily="34" charset="0"/>
                          <a:cs typeface="Arial" panose="020B0604020202020204" pitchFamily="34" charset="0"/>
                        </a:rPr>
                        <a:t> </a:t>
                      </a:r>
                      <a:r>
                        <a:rPr lang="es-CO" sz="1000" b="0" dirty="0" smtClean="0">
                          <a:latin typeface="Arial" panose="020B0604020202020204" pitchFamily="34" charset="0"/>
                          <a:cs typeface="Arial" panose="020B0604020202020204" pitchFamily="34" charset="0"/>
                        </a:rPr>
                        <a:t>norma NTC ISO 19011:2018</a:t>
                      </a:r>
                    </a:p>
                    <a:p>
                      <a:pPr algn="just"/>
                      <a:endParaRPr lang="en-US" sz="1000" dirty="0">
                        <a:latin typeface="Arial" panose="020B0604020202020204" pitchFamily="34" charset="0"/>
                        <a:cs typeface="Arial" panose="020B0604020202020204" pitchFamily="34" charset="0"/>
                      </a:endParaRPr>
                    </a:p>
                  </a:txBody>
                  <a:tcPr/>
                </a:tc>
                <a:tc>
                  <a:txBody>
                    <a:bodyPr/>
                    <a:lstStyle/>
                    <a:p>
                      <a:pPr algn="just"/>
                      <a:r>
                        <a:rPr kumimoji="0" lang="es-CO"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Coordinación Nacional del SIGCMA</a:t>
                      </a:r>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66814123"/>
                  </a:ext>
                </a:extLst>
              </a:tr>
            </a:tbl>
          </a:graphicData>
        </a:graphic>
      </p:graphicFrame>
    </p:spTree>
    <p:extLst>
      <p:ext uri="{BB962C8B-B14F-4D97-AF65-F5344CB8AC3E}">
        <p14:creationId xmlns:p14="http://schemas.microsoft.com/office/powerpoint/2010/main" val="21644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Tabla 10"/>
          <p:cNvGraphicFramePr>
            <a:graphicFrameLocks noGrp="1"/>
          </p:cNvGraphicFramePr>
          <p:nvPr>
            <p:extLst>
              <p:ext uri="{D42A27DB-BD31-4B8C-83A1-F6EECF244321}">
                <p14:modId xmlns:p14="http://schemas.microsoft.com/office/powerpoint/2010/main" val="3920174614"/>
              </p:ext>
            </p:extLst>
          </p:nvPr>
        </p:nvGraphicFramePr>
        <p:xfrm>
          <a:off x="828674" y="1396997"/>
          <a:ext cx="8329396" cy="5464271"/>
        </p:xfrm>
        <a:graphic>
          <a:graphicData uri="http://schemas.openxmlformats.org/drawingml/2006/table">
            <a:tbl>
              <a:tblPr firstRow="1" bandRow="1">
                <a:tableStyleId>{5C22544A-7EE6-4342-B048-85BDC9FD1C3A}</a:tableStyleId>
              </a:tblPr>
              <a:tblGrid>
                <a:gridCol w="641474">
                  <a:extLst>
                    <a:ext uri="{9D8B030D-6E8A-4147-A177-3AD203B41FA5}">
                      <a16:colId xmlns:a16="http://schemas.microsoft.com/office/drawing/2014/main" val="844799874"/>
                    </a:ext>
                  </a:extLst>
                </a:gridCol>
                <a:gridCol w="2636125">
                  <a:extLst>
                    <a:ext uri="{9D8B030D-6E8A-4147-A177-3AD203B41FA5}">
                      <a16:colId xmlns:a16="http://schemas.microsoft.com/office/drawing/2014/main" val="4069796625"/>
                    </a:ext>
                  </a:extLst>
                </a:gridCol>
                <a:gridCol w="1529546">
                  <a:extLst>
                    <a:ext uri="{9D8B030D-6E8A-4147-A177-3AD203B41FA5}">
                      <a16:colId xmlns:a16="http://schemas.microsoft.com/office/drawing/2014/main" val="3258940908"/>
                    </a:ext>
                  </a:extLst>
                </a:gridCol>
                <a:gridCol w="409525">
                  <a:extLst>
                    <a:ext uri="{9D8B030D-6E8A-4147-A177-3AD203B41FA5}">
                      <a16:colId xmlns:a16="http://schemas.microsoft.com/office/drawing/2014/main" val="2859004129"/>
                    </a:ext>
                  </a:extLst>
                </a:gridCol>
                <a:gridCol w="353202">
                  <a:extLst>
                    <a:ext uri="{9D8B030D-6E8A-4147-A177-3AD203B41FA5}">
                      <a16:colId xmlns:a16="http://schemas.microsoft.com/office/drawing/2014/main" val="873743798"/>
                    </a:ext>
                  </a:extLst>
                </a:gridCol>
                <a:gridCol w="353202">
                  <a:extLst>
                    <a:ext uri="{9D8B030D-6E8A-4147-A177-3AD203B41FA5}">
                      <a16:colId xmlns:a16="http://schemas.microsoft.com/office/drawing/2014/main" val="2821644617"/>
                    </a:ext>
                  </a:extLst>
                </a:gridCol>
                <a:gridCol w="365619">
                  <a:extLst>
                    <a:ext uri="{9D8B030D-6E8A-4147-A177-3AD203B41FA5}">
                      <a16:colId xmlns:a16="http://schemas.microsoft.com/office/drawing/2014/main" val="1344112725"/>
                    </a:ext>
                  </a:extLst>
                </a:gridCol>
                <a:gridCol w="353922">
                  <a:extLst>
                    <a:ext uri="{9D8B030D-6E8A-4147-A177-3AD203B41FA5}">
                      <a16:colId xmlns:a16="http://schemas.microsoft.com/office/drawing/2014/main" val="1870841061"/>
                    </a:ext>
                  </a:extLst>
                </a:gridCol>
                <a:gridCol w="416499">
                  <a:extLst>
                    <a:ext uri="{9D8B030D-6E8A-4147-A177-3AD203B41FA5}">
                      <a16:colId xmlns:a16="http://schemas.microsoft.com/office/drawing/2014/main" val="3228973019"/>
                    </a:ext>
                  </a:extLst>
                </a:gridCol>
                <a:gridCol w="353203">
                  <a:extLst>
                    <a:ext uri="{9D8B030D-6E8A-4147-A177-3AD203B41FA5}">
                      <a16:colId xmlns:a16="http://schemas.microsoft.com/office/drawing/2014/main" val="3780075181"/>
                    </a:ext>
                  </a:extLst>
                </a:gridCol>
                <a:gridCol w="353203">
                  <a:extLst>
                    <a:ext uri="{9D8B030D-6E8A-4147-A177-3AD203B41FA5}">
                      <a16:colId xmlns:a16="http://schemas.microsoft.com/office/drawing/2014/main" val="3746829332"/>
                    </a:ext>
                  </a:extLst>
                </a:gridCol>
                <a:gridCol w="353203">
                  <a:extLst>
                    <a:ext uri="{9D8B030D-6E8A-4147-A177-3AD203B41FA5}">
                      <a16:colId xmlns:a16="http://schemas.microsoft.com/office/drawing/2014/main" val="1204976730"/>
                    </a:ext>
                  </a:extLst>
                </a:gridCol>
                <a:gridCol w="210673">
                  <a:extLst>
                    <a:ext uri="{9D8B030D-6E8A-4147-A177-3AD203B41FA5}">
                      <a16:colId xmlns:a16="http://schemas.microsoft.com/office/drawing/2014/main" val="1168854556"/>
                    </a:ext>
                  </a:extLst>
                </a:gridCol>
              </a:tblGrid>
              <a:tr h="950922">
                <a:tc gridSpan="13">
                  <a:txBody>
                    <a:bodyPr/>
                    <a:lstStyle/>
                    <a:p>
                      <a:pPr algn="ctr"/>
                      <a:r>
                        <a:rPr lang="es-CO" sz="1800" b="1" dirty="0" smtClean="0"/>
                        <a:t>C R O N O G R A M A</a:t>
                      </a:r>
                    </a:p>
                    <a:p>
                      <a:pPr algn="ctr"/>
                      <a:r>
                        <a:rPr lang="es-CO" sz="1800" b="1" baseline="0" dirty="0" smtClean="0"/>
                        <a:t>PLANIFICACIÓN </a:t>
                      </a:r>
                      <a:r>
                        <a:rPr lang="es-CO" sz="1800" b="1" dirty="0" smtClean="0"/>
                        <a:t>AUDITORÍAS INTERNAS CICLO 2020 </a:t>
                      </a:r>
                    </a:p>
                    <a:p>
                      <a:pPr algn="ctr"/>
                      <a:r>
                        <a:rPr lang="es-CO" sz="1800" b="1" dirty="0" smtClean="0"/>
                        <a:t>EN EL CONTEXTO DE LA PANDEMIA DEL COVID-19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2441283"/>
                  </a:ext>
                </a:extLst>
              </a:tr>
              <a:tr h="937603">
                <a:tc rowSpan="2">
                  <a:txBody>
                    <a:bodyPr/>
                    <a:lstStyle/>
                    <a:p>
                      <a:pPr algn="ctr"/>
                      <a:endParaRPr lang="es-CO" sz="1200" b="1" dirty="0" smtClean="0">
                        <a:latin typeface="Arial" panose="020B0604020202020204" pitchFamily="34" charset="0"/>
                        <a:cs typeface="Arial" panose="020B0604020202020204" pitchFamily="34" charset="0"/>
                      </a:endParaRPr>
                    </a:p>
                    <a:p>
                      <a:pPr algn="ctr"/>
                      <a:endParaRPr lang="es-CO" sz="1200" b="1" dirty="0" smtClean="0">
                        <a:latin typeface="Arial" panose="020B0604020202020204" pitchFamily="34" charset="0"/>
                        <a:cs typeface="Arial" panose="020B0604020202020204" pitchFamily="34" charset="0"/>
                      </a:endParaRPr>
                    </a:p>
                    <a:p>
                      <a:pPr algn="ctr"/>
                      <a:r>
                        <a:rPr lang="es-CO" sz="1200" b="1" dirty="0" smtClean="0">
                          <a:latin typeface="Arial" panose="020B0604020202020204" pitchFamily="34" charset="0"/>
                          <a:cs typeface="Arial" panose="020B0604020202020204" pitchFamily="34" charset="0"/>
                        </a:rPr>
                        <a:t>No.</a:t>
                      </a:r>
                      <a:endParaRPr lang="en-US" sz="1200" b="1" dirty="0">
                        <a:latin typeface="Arial" panose="020B0604020202020204" pitchFamily="34" charset="0"/>
                        <a:cs typeface="Arial" panose="020B0604020202020204" pitchFamily="34" charset="0"/>
                      </a:endParaRPr>
                    </a:p>
                  </a:txBody>
                  <a:tcPr>
                    <a:solidFill>
                      <a:schemeClr val="accent6">
                        <a:lumMod val="75000"/>
                      </a:schemeClr>
                    </a:solidFill>
                  </a:tcPr>
                </a:tc>
                <a:tc rowSpan="2">
                  <a:txBody>
                    <a:bodyPr/>
                    <a:lstStyle/>
                    <a:p>
                      <a:pPr algn="ctr"/>
                      <a:endParaRPr lang="es-CO" sz="1200" b="1" dirty="0" smtClean="0">
                        <a:latin typeface="Arial" panose="020B0604020202020204" pitchFamily="34" charset="0"/>
                        <a:cs typeface="Arial" panose="020B0604020202020204" pitchFamily="34" charset="0"/>
                      </a:endParaRPr>
                    </a:p>
                    <a:p>
                      <a:pPr algn="ctr"/>
                      <a:endParaRPr lang="es-CO" sz="1200" b="1" dirty="0" smtClean="0">
                        <a:latin typeface="Arial" panose="020B0604020202020204" pitchFamily="34" charset="0"/>
                        <a:cs typeface="Arial" panose="020B0604020202020204" pitchFamily="34" charset="0"/>
                      </a:endParaRPr>
                    </a:p>
                    <a:p>
                      <a:pPr algn="ctr"/>
                      <a:r>
                        <a:rPr lang="es-CO" sz="1200" b="1" dirty="0" smtClean="0">
                          <a:latin typeface="Arial" panose="020B0604020202020204" pitchFamily="34" charset="0"/>
                          <a:cs typeface="Arial" panose="020B0604020202020204" pitchFamily="34" charset="0"/>
                        </a:rPr>
                        <a:t>ACTIVIDAD</a:t>
                      </a:r>
                      <a:endParaRPr lang="en-US" sz="1200" b="1" dirty="0">
                        <a:latin typeface="Arial" panose="020B0604020202020204" pitchFamily="34" charset="0"/>
                        <a:cs typeface="Arial" panose="020B0604020202020204" pitchFamily="34" charset="0"/>
                      </a:endParaRPr>
                    </a:p>
                  </a:txBody>
                  <a:tcPr>
                    <a:solidFill>
                      <a:schemeClr val="accent6">
                        <a:lumMod val="75000"/>
                      </a:schemeClr>
                    </a:solidFill>
                  </a:tcPr>
                </a:tc>
                <a:tc rowSpan="2">
                  <a:txBody>
                    <a:bodyPr/>
                    <a:lstStyle/>
                    <a:p>
                      <a:pPr algn="ctr"/>
                      <a:endParaRPr lang="es-CO" sz="1000" b="1" dirty="0" smtClean="0">
                        <a:latin typeface="Arial" panose="020B0604020202020204" pitchFamily="34" charset="0"/>
                        <a:cs typeface="Arial" panose="020B0604020202020204" pitchFamily="34" charset="0"/>
                      </a:endParaRPr>
                    </a:p>
                    <a:p>
                      <a:pPr algn="ctr"/>
                      <a:endParaRPr lang="es-CO" sz="1000" b="1" dirty="0" smtClean="0">
                        <a:latin typeface="Arial" panose="020B0604020202020204" pitchFamily="34" charset="0"/>
                        <a:cs typeface="Arial" panose="020B0604020202020204" pitchFamily="34" charset="0"/>
                      </a:endParaRPr>
                    </a:p>
                    <a:p>
                      <a:pPr algn="ctr"/>
                      <a:endParaRPr lang="es-CO" sz="1000" b="1" dirty="0" smtClean="0">
                        <a:latin typeface="Arial" panose="020B0604020202020204" pitchFamily="34" charset="0"/>
                        <a:cs typeface="Arial" panose="020B0604020202020204" pitchFamily="34" charset="0"/>
                      </a:endParaRPr>
                    </a:p>
                    <a:p>
                      <a:pPr algn="ctr"/>
                      <a:r>
                        <a:rPr lang="es-CO" sz="1000" b="1" dirty="0" smtClean="0">
                          <a:latin typeface="Arial" panose="020B0604020202020204" pitchFamily="34" charset="0"/>
                          <a:cs typeface="Arial" panose="020B0604020202020204" pitchFamily="34" charset="0"/>
                        </a:rPr>
                        <a:t>RESPONSABLE (S)</a:t>
                      </a:r>
                      <a:endParaRPr lang="en-US" sz="1000" b="1" dirty="0">
                        <a:latin typeface="Arial" panose="020B0604020202020204" pitchFamily="34" charset="0"/>
                        <a:cs typeface="Arial" panose="020B0604020202020204" pitchFamily="34" charset="0"/>
                      </a:endParaRPr>
                    </a:p>
                  </a:txBody>
                  <a:tcPr>
                    <a:solidFill>
                      <a:schemeClr val="accent6">
                        <a:lumMod val="75000"/>
                      </a:schemeClr>
                    </a:solidFill>
                  </a:tcPr>
                </a:tc>
                <a:tc gridSpan="10">
                  <a:txBody>
                    <a:bodyPr/>
                    <a:lstStyle/>
                    <a:p>
                      <a:pPr algn="ctr"/>
                      <a:endParaRPr lang="es-CO" sz="1600" b="1" dirty="0" smtClean="0">
                        <a:latin typeface="Arial" panose="020B0604020202020204" pitchFamily="34" charset="0"/>
                        <a:cs typeface="Arial" panose="020B0604020202020204" pitchFamily="34" charset="0"/>
                      </a:endParaRPr>
                    </a:p>
                    <a:p>
                      <a:pPr algn="ctr"/>
                      <a:r>
                        <a:rPr lang="es-CO" sz="1600" b="1" dirty="0" smtClean="0">
                          <a:latin typeface="Arial" panose="020B0604020202020204" pitchFamily="34" charset="0"/>
                          <a:cs typeface="Arial" panose="020B0604020202020204" pitchFamily="34" charset="0"/>
                        </a:rPr>
                        <a:t>JULIO</a:t>
                      </a:r>
                      <a:endParaRPr lang="en-US" sz="1600" b="1" dirty="0">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458658"/>
                  </a:ext>
                </a:extLst>
              </a:tr>
              <a:tr h="344866">
                <a:tc vMerge="1">
                  <a:txBody>
                    <a:bodyPr/>
                    <a:lstStyle/>
                    <a:p>
                      <a:endParaRPr lang="en-US" dirty="0"/>
                    </a:p>
                  </a:txBody>
                  <a:tcPr/>
                </a:tc>
                <a:tc vMerge="1">
                  <a:txBody>
                    <a:bodyPr/>
                    <a:lstStyle/>
                    <a:p>
                      <a:endParaRPr lang="en-US" dirty="0"/>
                    </a:p>
                  </a:txBody>
                  <a:tcPr/>
                </a:tc>
                <a:tc vMerge="1">
                  <a:txBody>
                    <a:bodyPr/>
                    <a:lstStyle/>
                    <a:p>
                      <a:endParaRPr lang="en-US" dirty="0"/>
                    </a:p>
                  </a:txBody>
                  <a:tcPr/>
                </a:tc>
                <a:tc gridSpan="2">
                  <a:txBody>
                    <a:bodyPr/>
                    <a:lstStyle/>
                    <a:p>
                      <a:pPr algn="ctr"/>
                      <a:r>
                        <a:rPr lang="es-CO" sz="1000" b="1" dirty="0" smtClean="0">
                          <a:latin typeface="Arial" panose="020B0604020202020204" pitchFamily="34" charset="0"/>
                          <a:cs typeface="Arial" panose="020B0604020202020204" pitchFamily="34" charset="0"/>
                        </a:rPr>
                        <a:t>1-3</a:t>
                      </a:r>
                      <a:endParaRPr lang="en-US" sz="1000" b="1" dirty="0">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endParaRPr lang="en-US"/>
                    </a:p>
                  </a:txBody>
                  <a:tcPr/>
                </a:tc>
                <a:tc gridSpan="2">
                  <a:txBody>
                    <a:bodyPr/>
                    <a:lstStyle/>
                    <a:p>
                      <a:pPr algn="ctr"/>
                      <a:r>
                        <a:rPr lang="es-CO" sz="1000" b="1" dirty="0" smtClean="0">
                          <a:latin typeface="Arial" panose="020B0604020202020204" pitchFamily="34" charset="0"/>
                          <a:cs typeface="Arial" panose="020B0604020202020204" pitchFamily="34" charset="0"/>
                        </a:rPr>
                        <a:t>6-10</a:t>
                      </a:r>
                      <a:endParaRPr lang="en-US" sz="1000" b="1" dirty="0">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endParaRPr lang="en-US"/>
                    </a:p>
                  </a:txBody>
                  <a:tcPr/>
                </a:tc>
                <a:tc gridSpan="2">
                  <a:txBody>
                    <a:bodyPr/>
                    <a:lstStyle/>
                    <a:p>
                      <a:pPr algn="ctr"/>
                      <a:r>
                        <a:rPr lang="es-CO" sz="1000" b="1" dirty="0" smtClean="0">
                          <a:latin typeface="Arial" panose="020B0604020202020204" pitchFamily="34" charset="0"/>
                          <a:cs typeface="Arial" panose="020B0604020202020204" pitchFamily="34" charset="0"/>
                        </a:rPr>
                        <a:t>13-17</a:t>
                      </a:r>
                      <a:endParaRPr lang="en-US" sz="1000" b="1" dirty="0">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endParaRPr lang="en-US"/>
                    </a:p>
                  </a:txBody>
                  <a:tcPr/>
                </a:tc>
                <a:tc gridSpan="2">
                  <a:txBody>
                    <a:bodyPr/>
                    <a:lstStyle/>
                    <a:p>
                      <a:pPr algn="ctr"/>
                      <a:r>
                        <a:rPr lang="es-CO" sz="1000" b="1" dirty="0" smtClean="0">
                          <a:latin typeface="Arial" panose="020B0604020202020204" pitchFamily="34" charset="0"/>
                          <a:cs typeface="Arial" panose="020B0604020202020204" pitchFamily="34" charset="0"/>
                        </a:rPr>
                        <a:t>21-24</a:t>
                      </a:r>
                      <a:endParaRPr lang="en-US" sz="1000" b="1" dirty="0">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endParaRPr lang="en-US"/>
                    </a:p>
                  </a:txBody>
                  <a:tcPr/>
                </a:tc>
                <a:tc gridSpan="2">
                  <a:txBody>
                    <a:bodyPr/>
                    <a:lstStyle/>
                    <a:p>
                      <a:pPr algn="ctr"/>
                      <a:r>
                        <a:rPr lang="es-CO" sz="1000" b="1" dirty="0" smtClean="0">
                          <a:latin typeface="Arial" panose="020B0604020202020204" pitchFamily="34" charset="0"/>
                          <a:cs typeface="Arial" panose="020B0604020202020204" pitchFamily="34" charset="0"/>
                        </a:rPr>
                        <a:t>27-31</a:t>
                      </a:r>
                      <a:endParaRPr lang="en-US" sz="1000" b="1" dirty="0">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endParaRPr lang="en-US"/>
                    </a:p>
                  </a:txBody>
                  <a:tcPr/>
                </a:tc>
                <a:extLst>
                  <a:ext uri="{0D108BD9-81ED-4DB2-BD59-A6C34878D82A}">
                    <a16:rowId xmlns:a16="http://schemas.microsoft.com/office/drawing/2014/main" val="1475039091"/>
                  </a:ext>
                </a:extLst>
              </a:tr>
              <a:tr h="548085">
                <a:tc>
                  <a:txBody>
                    <a:bodyPr/>
                    <a:lstStyle/>
                    <a:p>
                      <a:r>
                        <a:rPr lang="es-CO" sz="1000" dirty="0" smtClean="0">
                          <a:latin typeface="Arial" panose="020B0604020202020204" pitchFamily="34" charset="0"/>
                          <a:cs typeface="Arial" panose="020B0604020202020204" pitchFamily="34" charset="0"/>
                        </a:rPr>
                        <a:t>6.</a:t>
                      </a:r>
                      <a:endParaRPr lang="en-US" sz="1000" dirty="0">
                        <a:latin typeface="Arial" panose="020B0604020202020204" pitchFamily="34" charset="0"/>
                        <a:cs typeface="Arial" panose="020B0604020202020204" pitchFamily="34" charset="0"/>
                      </a:endParaRPr>
                    </a:p>
                  </a:txBody>
                  <a:tcPr/>
                </a:tc>
                <a:tc>
                  <a:txBody>
                    <a:bodyPr/>
                    <a:lstStyle/>
                    <a:p>
                      <a:r>
                        <a:rPr lang="es-CO" sz="1000" dirty="0" smtClean="0">
                          <a:latin typeface="Arial" panose="020B0604020202020204" pitchFamily="34" charset="0"/>
                          <a:cs typeface="Arial" panose="020B0604020202020204" pitchFamily="34" charset="0"/>
                        </a:rPr>
                        <a:t>Reunión</a:t>
                      </a:r>
                      <a:r>
                        <a:rPr lang="es-CO" sz="1000" baseline="0" dirty="0" smtClean="0">
                          <a:latin typeface="Arial" panose="020B0604020202020204" pitchFamily="34" charset="0"/>
                          <a:cs typeface="Arial" panose="020B0604020202020204" pitchFamily="34" charset="0"/>
                        </a:rPr>
                        <a:t> Auditor Líder con el Equipo Auditor-Lineamientos para el desarrollo del ejercicio de auditoría</a:t>
                      </a:r>
                      <a:endParaRPr lang="en-US" sz="1000" dirty="0">
                        <a:latin typeface="Arial" panose="020B0604020202020204" pitchFamily="34" charset="0"/>
                        <a:cs typeface="Arial" panose="020B0604020202020204" pitchFamily="34" charset="0"/>
                      </a:endParaRPr>
                    </a:p>
                  </a:txBody>
                  <a:tcPr/>
                </a:tc>
                <a:tc>
                  <a:txBody>
                    <a:bodyPr/>
                    <a:lstStyle/>
                    <a:p>
                      <a:r>
                        <a:rPr lang="es-CO" sz="1000" dirty="0" smtClean="0">
                          <a:latin typeface="Arial" panose="020B0604020202020204" pitchFamily="34" charset="0"/>
                          <a:cs typeface="Arial" panose="020B0604020202020204" pitchFamily="34" charset="0"/>
                        </a:rPr>
                        <a:t>Auditor Líder</a:t>
                      </a:r>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566814123"/>
                  </a:ext>
                </a:extLst>
              </a:tr>
              <a:tr h="395839">
                <a:tc>
                  <a:txBody>
                    <a:bodyPr/>
                    <a:lstStyle/>
                    <a:p>
                      <a:r>
                        <a:rPr lang="es-CO" sz="1000" dirty="0" smtClean="0">
                          <a:latin typeface="Arial" panose="020B0604020202020204" pitchFamily="34" charset="0"/>
                          <a:cs typeface="Arial" panose="020B0604020202020204" pitchFamily="34" charset="0"/>
                        </a:rPr>
                        <a:t>7.</a:t>
                      </a:r>
                      <a:endParaRPr lang="en-US" sz="10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dirty="0" smtClean="0">
                          <a:latin typeface="Arial" panose="020B0604020202020204" pitchFamily="34" charset="0"/>
                          <a:cs typeface="Arial" panose="020B0604020202020204" pitchFamily="34" charset="0"/>
                        </a:rPr>
                        <a:t>Elaboración</a:t>
                      </a:r>
                      <a:r>
                        <a:rPr lang="es-CO" sz="1000" baseline="0" dirty="0" smtClean="0">
                          <a:latin typeface="Arial" panose="020B0604020202020204" pitchFamily="34" charset="0"/>
                          <a:cs typeface="Arial" panose="020B0604020202020204" pitchFamily="34" charset="0"/>
                        </a:rPr>
                        <a:t> Programa de Auditoría Interna   </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txBody>
                  <a:tcPr/>
                </a:tc>
                <a:tc>
                  <a:txBody>
                    <a:bodyPr/>
                    <a:lstStyle/>
                    <a:p>
                      <a:r>
                        <a:rPr lang="es-CO" sz="1000" dirty="0" smtClean="0">
                          <a:latin typeface="Arial" panose="020B0604020202020204" pitchFamily="34" charset="0"/>
                          <a:cs typeface="Arial" panose="020B0604020202020204" pitchFamily="34" charset="0"/>
                        </a:rPr>
                        <a:t>Auditor Líder con el Equipo Auditor</a:t>
                      </a:r>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tc>
                  <a:txBody>
                    <a:bodyPr/>
                    <a:lstStyle/>
                    <a:p>
                      <a:endParaRPr lang="en-US"/>
                    </a:p>
                  </a:txBody>
                  <a:tcPr>
                    <a:solidFill>
                      <a:schemeClr val="accent3">
                        <a:lumMod val="75000"/>
                      </a:schemeClr>
                    </a:solidFill>
                  </a:tcPr>
                </a:tc>
                <a:tc>
                  <a:txBody>
                    <a:bodyPr/>
                    <a:lstStyle/>
                    <a:p>
                      <a:endParaRPr lang="en-US" dirty="0"/>
                    </a:p>
                  </a:txBody>
                  <a:tcPr/>
                </a:tc>
                <a:extLst>
                  <a:ext uri="{0D108BD9-81ED-4DB2-BD59-A6C34878D82A}">
                    <a16:rowId xmlns:a16="http://schemas.microsoft.com/office/drawing/2014/main" val="1185597018"/>
                  </a:ext>
                </a:extLst>
              </a:tr>
              <a:tr h="548085">
                <a:tc>
                  <a:txBody>
                    <a:bodyPr/>
                    <a:lstStyle/>
                    <a:p>
                      <a:r>
                        <a:rPr lang="es-CO" sz="1000" dirty="0" smtClean="0">
                          <a:latin typeface="Arial" panose="020B0604020202020204" pitchFamily="34" charset="0"/>
                          <a:cs typeface="Arial" panose="020B0604020202020204" pitchFamily="34" charset="0"/>
                        </a:rPr>
                        <a:t>8. </a:t>
                      </a:r>
                      <a:endParaRPr lang="en-US" sz="1000" dirty="0">
                        <a:latin typeface="Arial" panose="020B0604020202020204" pitchFamily="34" charset="0"/>
                        <a:cs typeface="Arial" panose="020B0604020202020204" pitchFamily="34" charset="0"/>
                      </a:endParaRPr>
                    </a:p>
                  </a:txBody>
                  <a:tcPr/>
                </a:tc>
                <a:tc>
                  <a:txBody>
                    <a:bodyPr/>
                    <a:lstStyle/>
                    <a:p>
                      <a:r>
                        <a:rPr lang="es-CO" sz="1000" dirty="0" smtClean="0">
                          <a:latin typeface="Arial" panose="020B0604020202020204" pitchFamily="34" charset="0"/>
                          <a:cs typeface="Arial" panose="020B0604020202020204" pitchFamily="34" charset="0"/>
                        </a:rPr>
                        <a:t>Elaboración</a:t>
                      </a:r>
                      <a:r>
                        <a:rPr lang="es-CO" sz="1000" baseline="0" dirty="0" smtClean="0">
                          <a:latin typeface="Arial" panose="020B0604020202020204" pitchFamily="34" charset="0"/>
                          <a:cs typeface="Arial" panose="020B0604020202020204" pitchFamily="34" charset="0"/>
                        </a:rPr>
                        <a:t> Programa de Auditoría Interna </a:t>
                      </a:r>
                      <a:endParaRPr lang="en-US" sz="10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dirty="0" smtClean="0">
                          <a:latin typeface="Arial" panose="020B0604020202020204" pitchFamily="34" charset="0"/>
                          <a:cs typeface="Arial" panose="020B0604020202020204" pitchFamily="34" charset="0"/>
                        </a:rPr>
                        <a:t>Auditor Líder con el Equipo Auditor</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tc>
                  <a:txBody>
                    <a:bodyPr/>
                    <a:lstStyle/>
                    <a:p>
                      <a:endParaRPr lang="en-US"/>
                    </a:p>
                  </a:txBody>
                  <a:tcPr>
                    <a:solidFill>
                      <a:schemeClr val="accent3">
                        <a:lumMod val="75000"/>
                      </a:schemeClr>
                    </a:solidFill>
                  </a:tcPr>
                </a:tc>
                <a:tc>
                  <a:txBody>
                    <a:bodyPr/>
                    <a:lstStyle/>
                    <a:p>
                      <a:endParaRPr lang="en-US"/>
                    </a:p>
                  </a:txBody>
                  <a:tcPr/>
                </a:tc>
                <a:extLst>
                  <a:ext uri="{0D108BD9-81ED-4DB2-BD59-A6C34878D82A}">
                    <a16:rowId xmlns:a16="http://schemas.microsoft.com/office/drawing/2014/main" val="1947896723"/>
                  </a:ext>
                </a:extLst>
              </a:tr>
              <a:tr h="548085">
                <a:tc>
                  <a:txBody>
                    <a:bodyPr/>
                    <a:lstStyle/>
                    <a:p>
                      <a:r>
                        <a:rPr lang="es-CO" sz="1000" dirty="0" smtClean="0">
                          <a:latin typeface="Arial" panose="020B0604020202020204" pitchFamily="34" charset="0"/>
                          <a:cs typeface="Arial" panose="020B0604020202020204" pitchFamily="34" charset="0"/>
                        </a:rPr>
                        <a:t>9.</a:t>
                      </a:r>
                      <a:endParaRPr lang="en-US" sz="1000" dirty="0">
                        <a:latin typeface="Arial" panose="020B0604020202020204" pitchFamily="34" charset="0"/>
                        <a:cs typeface="Arial" panose="020B0604020202020204" pitchFamily="34" charset="0"/>
                      </a:endParaRPr>
                    </a:p>
                  </a:txBody>
                  <a:tcPr/>
                </a:tc>
                <a:tc>
                  <a:txBody>
                    <a:bodyPr/>
                    <a:lstStyle/>
                    <a:p>
                      <a:r>
                        <a:rPr lang="es-CO" sz="1000" dirty="0" smtClean="0">
                          <a:latin typeface="Arial" panose="020B0604020202020204" pitchFamily="34" charset="0"/>
                          <a:cs typeface="Arial" panose="020B0604020202020204" pitchFamily="34" charset="0"/>
                        </a:rPr>
                        <a:t>Remisión del Plan y Programa de Auditoría</a:t>
                      </a:r>
                      <a:r>
                        <a:rPr lang="es-CO" sz="1000" baseline="0" dirty="0" smtClean="0">
                          <a:latin typeface="Arial" panose="020B0604020202020204" pitchFamily="34" charset="0"/>
                          <a:cs typeface="Arial" panose="020B0604020202020204" pitchFamily="34" charset="0"/>
                        </a:rPr>
                        <a:t> Interna al Líder del Proceso para aprobación </a:t>
                      </a:r>
                      <a:endParaRPr lang="en-US" sz="1000" dirty="0">
                        <a:latin typeface="Arial" panose="020B0604020202020204" pitchFamily="34" charset="0"/>
                        <a:cs typeface="Arial" panose="020B0604020202020204" pitchFamily="34" charset="0"/>
                      </a:endParaRPr>
                    </a:p>
                  </a:txBody>
                  <a:tcPr/>
                </a:tc>
                <a:tc>
                  <a:txBody>
                    <a:bodyPr/>
                    <a:lstStyle/>
                    <a:p>
                      <a:r>
                        <a:rPr lang="es-CO" sz="1000" dirty="0" smtClean="0">
                          <a:latin typeface="Arial" panose="020B0604020202020204" pitchFamily="34" charset="0"/>
                          <a:cs typeface="Arial" panose="020B0604020202020204" pitchFamily="34" charset="0"/>
                        </a:rPr>
                        <a:t>Auditor Líder</a:t>
                      </a:r>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tc>
                  <a:txBody>
                    <a:bodyPr/>
                    <a:lstStyle/>
                    <a:p>
                      <a:endParaRPr lang="en-US" dirty="0"/>
                    </a:p>
                  </a:txBody>
                  <a:tcPr/>
                </a:tc>
                <a:extLst>
                  <a:ext uri="{0D108BD9-81ED-4DB2-BD59-A6C34878D82A}">
                    <a16:rowId xmlns:a16="http://schemas.microsoft.com/office/drawing/2014/main" val="1970952738"/>
                  </a:ext>
                </a:extLst>
              </a:tr>
              <a:tr h="395839">
                <a:tc>
                  <a:txBody>
                    <a:bodyPr/>
                    <a:lstStyle/>
                    <a:p>
                      <a:r>
                        <a:rPr lang="es-CO" sz="1000" dirty="0" smtClean="0">
                          <a:latin typeface="Arial" panose="020B0604020202020204" pitchFamily="34" charset="0"/>
                          <a:cs typeface="Arial" panose="020B0604020202020204" pitchFamily="34" charset="0"/>
                        </a:rPr>
                        <a:t>10.</a:t>
                      </a:r>
                      <a:endParaRPr lang="en-US" sz="1000" dirty="0">
                        <a:latin typeface="Arial" panose="020B0604020202020204" pitchFamily="34" charset="0"/>
                        <a:cs typeface="Arial" panose="020B0604020202020204" pitchFamily="34" charset="0"/>
                      </a:endParaRPr>
                    </a:p>
                  </a:txBody>
                  <a:tcPr/>
                </a:tc>
                <a:tc>
                  <a:txBody>
                    <a:bodyPr/>
                    <a:lstStyle/>
                    <a:p>
                      <a:r>
                        <a:rPr lang="es-CO" sz="1000" dirty="0" smtClean="0">
                          <a:latin typeface="Arial" panose="020B0604020202020204" pitchFamily="34" charset="0"/>
                          <a:cs typeface="Arial" panose="020B0604020202020204" pitchFamily="34" charset="0"/>
                        </a:rPr>
                        <a:t>Ajustes</a:t>
                      </a:r>
                      <a:r>
                        <a:rPr lang="es-CO" sz="1000" baseline="0" dirty="0" smtClean="0">
                          <a:latin typeface="Arial" panose="020B0604020202020204" pitchFamily="34" charset="0"/>
                          <a:cs typeface="Arial" panose="020B0604020202020204" pitchFamily="34" charset="0"/>
                        </a:rPr>
                        <a:t> al Plan y Programa de Auditoria Interna (cuando proceda)</a:t>
                      </a:r>
                      <a:endParaRPr lang="en-US" sz="1000" dirty="0">
                        <a:latin typeface="Arial" panose="020B0604020202020204" pitchFamily="34" charset="0"/>
                        <a:cs typeface="Arial" panose="020B0604020202020204" pitchFamily="34" charset="0"/>
                      </a:endParaRPr>
                    </a:p>
                  </a:txBody>
                  <a:tcPr/>
                </a:tc>
                <a:tc>
                  <a:txBody>
                    <a:bodyPr/>
                    <a:lstStyle/>
                    <a:p>
                      <a:r>
                        <a:rPr lang="es-CO" sz="1000" dirty="0" smtClean="0">
                          <a:latin typeface="Arial" panose="020B0604020202020204" pitchFamily="34" charset="0"/>
                          <a:cs typeface="Arial" panose="020B0604020202020204" pitchFamily="34" charset="0"/>
                        </a:rPr>
                        <a:t>Auditor Líder</a:t>
                      </a:r>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tc>
                  <a:txBody>
                    <a:bodyPr/>
                    <a:lstStyle/>
                    <a:p>
                      <a:endParaRPr lang="en-US" dirty="0"/>
                    </a:p>
                  </a:txBody>
                  <a:tcPr/>
                </a:tc>
                <a:extLst>
                  <a:ext uri="{0D108BD9-81ED-4DB2-BD59-A6C34878D82A}">
                    <a16:rowId xmlns:a16="http://schemas.microsoft.com/office/drawing/2014/main" val="148831059"/>
                  </a:ext>
                </a:extLst>
              </a:tr>
              <a:tr h="395839">
                <a:tc>
                  <a:txBody>
                    <a:bodyPr/>
                    <a:lstStyle/>
                    <a:p>
                      <a:r>
                        <a:rPr lang="es-CO" sz="1000" dirty="0" smtClean="0">
                          <a:latin typeface="Arial" panose="020B0604020202020204" pitchFamily="34" charset="0"/>
                          <a:cs typeface="Arial" panose="020B0604020202020204" pitchFamily="34" charset="0"/>
                        </a:rPr>
                        <a:t>11.</a:t>
                      </a:r>
                      <a:endParaRPr lang="en-US" sz="1000" dirty="0">
                        <a:latin typeface="Arial" panose="020B0604020202020204" pitchFamily="34" charset="0"/>
                        <a:cs typeface="Arial" panose="020B0604020202020204" pitchFamily="34" charset="0"/>
                      </a:endParaRPr>
                    </a:p>
                  </a:txBody>
                  <a:tcPr/>
                </a:tc>
                <a:tc>
                  <a:txBody>
                    <a:bodyPr/>
                    <a:lstStyle/>
                    <a:p>
                      <a:r>
                        <a:rPr lang="es-CO" sz="1000" dirty="0" smtClean="0">
                          <a:latin typeface="Arial" panose="020B0604020202020204" pitchFamily="34" charset="0"/>
                          <a:cs typeface="Arial" panose="020B0604020202020204" pitchFamily="34" charset="0"/>
                        </a:rPr>
                        <a:t>Remisión para</a:t>
                      </a:r>
                      <a:r>
                        <a:rPr lang="es-CO" sz="1000" baseline="0" dirty="0" smtClean="0">
                          <a:latin typeface="Arial" panose="020B0604020202020204" pitchFamily="34" charset="0"/>
                          <a:cs typeface="Arial" panose="020B0604020202020204" pitchFamily="34" charset="0"/>
                        </a:rPr>
                        <a:t> formalización del Plan y Programa de Auditorías</a:t>
                      </a:r>
                      <a:endParaRPr lang="en-US" sz="10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dirty="0" smtClean="0">
                          <a:latin typeface="Arial" panose="020B0604020202020204" pitchFamily="34" charset="0"/>
                          <a:cs typeface="Arial" panose="020B0604020202020204" pitchFamily="34" charset="0"/>
                        </a:rPr>
                        <a:t>Auditor Líder</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tc>
                  <a:txBody>
                    <a:bodyPr/>
                    <a:lstStyle/>
                    <a:p>
                      <a:endParaRPr lang="en-US" dirty="0"/>
                    </a:p>
                  </a:txBody>
                  <a:tcPr/>
                </a:tc>
                <a:extLst>
                  <a:ext uri="{0D108BD9-81ED-4DB2-BD59-A6C34878D82A}">
                    <a16:rowId xmlns:a16="http://schemas.microsoft.com/office/drawing/2014/main" val="2948134108"/>
                  </a:ext>
                </a:extLst>
              </a:tr>
              <a:tr h="395839">
                <a:tc>
                  <a:txBody>
                    <a:bodyPr/>
                    <a:lstStyle/>
                    <a:p>
                      <a:r>
                        <a:rPr lang="es-CO" sz="1000" dirty="0" smtClean="0">
                          <a:latin typeface="Arial" panose="020B0604020202020204" pitchFamily="34" charset="0"/>
                          <a:cs typeface="Arial" panose="020B0604020202020204" pitchFamily="34" charset="0"/>
                        </a:rPr>
                        <a:t>12.</a:t>
                      </a:r>
                      <a:endParaRPr lang="en-US" sz="1000" dirty="0">
                        <a:latin typeface="Arial" panose="020B0604020202020204" pitchFamily="34" charset="0"/>
                        <a:cs typeface="Arial" panose="020B0604020202020204" pitchFamily="34" charset="0"/>
                      </a:endParaRPr>
                    </a:p>
                  </a:txBody>
                  <a:tcPr/>
                </a:tc>
                <a:tc>
                  <a:txBody>
                    <a:bodyPr/>
                    <a:lstStyle/>
                    <a:p>
                      <a:r>
                        <a:rPr lang="es-CO" sz="1000" dirty="0" smtClean="0">
                          <a:latin typeface="Arial" panose="020B0604020202020204" pitchFamily="34" charset="0"/>
                          <a:cs typeface="Arial" panose="020B0604020202020204" pitchFamily="34" charset="0"/>
                        </a:rPr>
                        <a:t>Reunión previa del Auditor</a:t>
                      </a:r>
                      <a:r>
                        <a:rPr lang="es-CO" sz="1000" baseline="0" dirty="0" smtClean="0">
                          <a:latin typeface="Arial" panose="020B0604020202020204" pitchFamily="34" charset="0"/>
                          <a:cs typeface="Arial" panose="020B0604020202020204" pitchFamily="34" charset="0"/>
                        </a:rPr>
                        <a:t> Líder con el Equipo Auditor</a:t>
                      </a:r>
                      <a:endParaRPr lang="en-US" sz="10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dirty="0" smtClean="0">
                          <a:latin typeface="Arial" panose="020B0604020202020204" pitchFamily="34" charset="0"/>
                          <a:cs typeface="Arial" panose="020B0604020202020204" pitchFamily="34" charset="0"/>
                        </a:rPr>
                        <a:t>Auditor Líder</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extLst>
                  <a:ext uri="{0D108BD9-81ED-4DB2-BD59-A6C34878D82A}">
                    <a16:rowId xmlns:a16="http://schemas.microsoft.com/office/drawing/2014/main" val="3344040341"/>
                  </a:ext>
                </a:extLst>
              </a:tr>
            </a:tbl>
          </a:graphicData>
        </a:graphic>
      </p:graphicFrame>
    </p:spTree>
    <p:extLst>
      <p:ext uri="{BB962C8B-B14F-4D97-AF65-F5344CB8AC3E}">
        <p14:creationId xmlns:p14="http://schemas.microsoft.com/office/powerpoint/2010/main" val="336199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Tabla 10"/>
          <p:cNvGraphicFramePr>
            <a:graphicFrameLocks noGrp="1"/>
          </p:cNvGraphicFramePr>
          <p:nvPr>
            <p:extLst>
              <p:ext uri="{D42A27DB-BD31-4B8C-83A1-F6EECF244321}">
                <p14:modId xmlns:p14="http://schemas.microsoft.com/office/powerpoint/2010/main" val="245068478"/>
              </p:ext>
            </p:extLst>
          </p:nvPr>
        </p:nvGraphicFramePr>
        <p:xfrm>
          <a:off x="827583" y="1358895"/>
          <a:ext cx="8280922" cy="5509727"/>
        </p:xfrm>
        <a:graphic>
          <a:graphicData uri="http://schemas.openxmlformats.org/drawingml/2006/table">
            <a:tbl>
              <a:tblPr firstRow="1" bandRow="1">
                <a:tableStyleId>{5C22544A-7EE6-4342-B048-85BDC9FD1C3A}</a:tableStyleId>
              </a:tblPr>
              <a:tblGrid>
                <a:gridCol w="405808">
                  <a:extLst>
                    <a:ext uri="{9D8B030D-6E8A-4147-A177-3AD203B41FA5}">
                      <a16:colId xmlns:a16="http://schemas.microsoft.com/office/drawing/2014/main" val="844799874"/>
                    </a:ext>
                  </a:extLst>
                </a:gridCol>
                <a:gridCol w="2299570">
                  <a:extLst>
                    <a:ext uri="{9D8B030D-6E8A-4147-A177-3AD203B41FA5}">
                      <a16:colId xmlns:a16="http://schemas.microsoft.com/office/drawing/2014/main" val="4069796625"/>
                    </a:ext>
                  </a:extLst>
                </a:gridCol>
                <a:gridCol w="1634786">
                  <a:extLst>
                    <a:ext uri="{9D8B030D-6E8A-4147-A177-3AD203B41FA5}">
                      <a16:colId xmlns:a16="http://schemas.microsoft.com/office/drawing/2014/main" val="3258940908"/>
                    </a:ext>
                  </a:extLst>
                </a:gridCol>
                <a:gridCol w="310012">
                  <a:extLst>
                    <a:ext uri="{9D8B030D-6E8A-4147-A177-3AD203B41FA5}">
                      <a16:colId xmlns:a16="http://schemas.microsoft.com/office/drawing/2014/main" val="2859004129"/>
                    </a:ext>
                  </a:extLst>
                </a:gridCol>
                <a:gridCol w="232509">
                  <a:extLst>
                    <a:ext uri="{9D8B030D-6E8A-4147-A177-3AD203B41FA5}">
                      <a16:colId xmlns:a16="http://schemas.microsoft.com/office/drawing/2014/main" val="2016391581"/>
                    </a:ext>
                  </a:extLst>
                </a:gridCol>
                <a:gridCol w="232509">
                  <a:extLst>
                    <a:ext uri="{9D8B030D-6E8A-4147-A177-3AD203B41FA5}">
                      <a16:colId xmlns:a16="http://schemas.microsoft.com/office/drawing/2014/main" val="3507706689"/>
                    </a:ext>
                  </a:extLst>
                </a:gridCol>
                <a:gridCol w="310012">
                  <a:extLst>
                    <a:ext uri="{9D8B030D-6E8A-4147-A177-3AD203B41FA5}">
                      <a16:colId xmlns:a16="http://schemas.microsoft.com/office/drawing/2014/main" val="3067903931"/>
                    </a:ext>
                  </a:extLst>
                </a:gridCol>
                <a:gridCol w="310012">
                  <a:extLst>
                    <a:ext uri="{9D8B030D-6E8A-4147-A177-3AD203B41FA5}">
                      <a16:colId xmlns:a16="http://schemas.microsoft.com/office/drawing/2014/main" val="3541764825"/>
                    </a:ext>
                  </a:extLst>
                </a:gridCol>
                <a:gridCol w="310012">
                  <a:extLst>
                    <a:ext uri="{9D8B030D-6E8A-4147-A177-3AD203B41FA5}">
                      <a16:colId xmlns:a16="http://schemas.microsoft.com/office/drawing/2014/main" val="2299604338"/>
                    </a:ext>
                  </a:extLst>
                </a:gridCol>
                <a:gridCol w="310012">
                  <a:extLst>
                    <a:ext uri="{9D8B030D-6E8A-4147-A177-3AD203B41FA5}">
                      <a16:colId xmlns:a16="http://schemas.microsoft.com/office/drawing/2014/main" val="2321258722"/>
                    </a:ext>
                  </a:extLst>
                </a:gridCol>
                <a:gridCol w="387515">
                  <a:extLst>
                    <a:ext uri="{9D8B030D-6E8A-4147-A177-3AD203B41FA5}">
                      <a16:colId xmlns:a16="http://schemas.microsoft.com/office/drawing/2014/main" val="4188809553"/>
                    </a:ext>
                  </a:extLst>
                </a:gridCol>
                <a:gridCol w="387515">
                  <a:extLst>
                    <a:ext uri="{9D8B030D-6E8A-4147-A177-3AD203B41FA5}">
                      <a16:colId xmlns:a16="http://schemas.microsoft.com/office/drawing/2014/main" val="1035872765"/>
                    </a:ext>
                  </a:extLst>
                </a:gridCol>
                <a:gridCol w="387515">
                  <a:extLst>
                    <a:ext uri="{9D8B030D-6E8A-4147-A177-3AD203B41FA5}">
                      <a16:colId xmlns:a16="http://schemas.microsoft.com/office/drawing/2014/main" val="1220276662"/>
                    </a:ext>
                  </a:extLst>
                </a:gridCol>
                <a:gridCol w="387515">
                  <a:extLst>
                    <a:ext uri="{9D8B030D-6E8A-4147-A177-3AD203B41FA5}">
                      <a16:colId xmlns:a16="http://schemas.microsoft.com/office/drawing/2014/main" val="2401031426"/>
                    </a:ext>
                  </a:extLst>
                </a:gridCol>
                <a:gridCol w="375620">
                  <a:extLst>
                    <a:ext uri="{9D8B030D-6E8A-4147-A177-3AD203B41FA5}">
                      <a16:colId xmlns:a16="http://schemas.microsoft.com/office/drawing/2014/main" val="2697514333"/>
                    </a:ext>
                  </a:extLst>
                </a:gridCol>
              </a:tblGrid>
              <a:tr h="796912">
                <a:tc gridSpan="15">
                  <a:txBody>
                    <a:bodyPr/>
                    <a:lstStyle/>
                    <a:p>
                      <a:pPr algn="ctr"/>
                      <a:r>
                        <a:rPr lang="es-CO" sz="1600" b="1" dirty="0" smtClean="0"/>
                        <a:t>C R O N O G R A M A</a:t>
                      </a:r>
                    </a:p>
                    <a:p>
                      <a:pPr algn="ctr"/>
                      <a:r>
                        <a:rPr lang="es-CO" sz="1600" b="1" dirty="0" smtClean="0"/>
                        <a:t>DESARROLLO</a:t>
                      </a:r>
                      <a:r>
                        <a:rPr lang="es-CO" sz="1600" b="1" baseline="0" dirty="0" smtClean="0"/>
                        <a:t> </a:t>
                      </a:r>
                      <a:r>
                        <a:rPr lang="es-CO" sz="1600" b="1" dirty="0" smtClean="0"/>
                        <a:t>AUDITORÍAS INTERNAS CICLO 2020 </a:t>
                      </a:r>
                    </a:p>
                    <a:p>
                      <a:pPr algn="ctr"/>
                      <a:r>
                        <a:rPr lang="es-CO" sz="1600" b="1" dirty="0" smtClean="0"/>
                        <a:t>EN EL CONTEXTO</a:t>
                      </a:r>
                      <a:r>
                        <a:rPr lang="es-CO" sz="1600" b="1" baseline="0" dirty="0" smtClean="0"/>
                        <a:t> D</a:t>
                      </a:r>
                      <a:r>
                        <a:rPr lang="es-CO" sz="1600" b="1" dirty="0" smtClean="0"/>
                        <a:t>E LA PANDEMIA DEL COVID-19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542441283"/>
                  </a:ext>
                </a:extLst>
              </a:tr>
              <a:tr h="393550">
                <a:tc rowSpan="2">
                  <a:txBody>
                    <a:bodyPr/>
                    <a:lstStyle/>
                    <a:p>
                      <a:pPr algn="ctr"/>
                      <a:endParaRPr lang="es-CO" sz="1200" b="1" dirty="0" smtClean="0">
                        <a:latin typeface="Arial" panose="020B0604020202020204" pitchFamily="34" charset="0"/>
                        <a:cs typeface="Arial" panose="020B0604020202020204" pitchFamily="34" charset="0"/>
                      </a:endParaRPr>
                    </a:p>
                    <a:p>
                      <a:pPr algn="ctr"/>
                      <a:endParaRPr lang="es-CO" sz="1200" b="1" dirty="0" smtClean="0">
                        <a:latin typeface="Arial" panose="020B0604020202020204" pitchFamily="34" charset="0"/>
                        <a:cs typeface="Arial" panose="020B0604020202020204" pitchFamily="34" charset="0"/>
                      </a:endParaRPr>
                    </a:p>
                    <a:p>
                      <a:pPr algn="ctr"/>
                      <a:r>
                        <a:rPr lang="es-CO" sz="1200" b="1" dirty="0" smtClean="0">
                          <a:latin typeface="Arial" panose="020B0604020202020204" pitchFamily="34" charset="0"/>
                          <a:cs typeface="Arial" panose="020B0604020202020204" pitchFamily="34" charset="0"/>
                        </a:rPr>
                        <a:t>No.</a:t>
                      </a:r>
                      <a:endParaRPr lang="en-US" sz="1200" b="1" dirty="0">
                        <a:latin typeface="Arial" panose="020B0604020202020204" pitchFamily="34" charset="0"/>
                        <a:cs typeface="Arial" panose="020B0604020202020204" pitchFamily="34" charset="0"/>
                      </a:endParaRPr>
                    </a:p>
                  </a:txBody>
                  <a:tcPr>
                    <a:solidFill>
                      <a:schemeClr val="accent6">
                        <a:lumMod val="75000"/>
                      </a:schemeClr>
                    </a:solidFill>
                  </a:tcPr>
                </a:tc>
                <a:tc rowSpan="2">
                  <a:txBody>
                    <a:bodyPr/>
                    <a:lstStyle/>
                    <a:p>
                      <a:pPr algn="ctr"/>
                      <a:endParaRPr lang="es-CO" sz="1200" b="1" dirty="0" smtClean="0">
                        <a:latin typeface="Arial" panose="020B0604020202020204" pitchFamily="34" charset="0"/>
                        <a:cs typeface="Arial" panose="020B0604020202020204" pitchFamily="34" charset="0"/>
                      </a:endParaRPr>
                    </a:p>
                    <a:p>
                      <a:pPr algn="ctr"/>
                      <a:endParaRPr lang="es-CO" sz="1200" b="1" dirty="0" smtClean="0">
                        <a:latin typeface="Arial" panose="020B0604020202020204" pitchFamily="34" charset="0"/>
                        <a:cs typeface="Arial" panose="020B0604020202020204" pitchFamily="34" charset="0"/>
                      </a:endParaRPr>
                    </a:p>
                    <a:p>
                      <a:pPr algn="ctr"/>
                      <a:r>
                        <a:rPr lang="es-CO" sz="1200" b="1" dirty="0" smtClean="0">
                          <a:latin typeface="Arial" panose="020B0604020202020204" pitchFamily="34" charset="0"/>
                          <a:cs typeface="Arial" panose="020B0604020202020204" pitchFamily="34" charset="0"/>
                        </a:rPr>
                        <a:t>ACTIVIDAD</a:t>
                      </a:r>
                      <a:endParaRPr lang="en-US" sz="1200" b="1" dirty="0">
                        <a:latin typeface="Arial" panose="020B0604020202020204" pitchFamily="34" charset="0"/>
                        <a:cs typeface="Arial" panose="020B0604020202020204" pitchFamily="34" charset="0"/>
                      </a:endParaRPr>
                    </a:p>
                  </a:txBody>
                  <a:tcPr>
                    <a:solidFill>
                      <a:schemeClr val="accent6">
                        <a:lumMod val="75000"/>
                      </a:schemeClr>
                    </a:solidFill>
                  </a:tcPr>
                </a:tc>
                <a:tc rowSpan="2">
                  <a:txBody>
                    <a:bodyPr/>
                    <a:lstStyle/>
                    <a:p>
                      <a:pPr algn="ctr"/>
                      <a:endParaRPr lang="es-CO" sz="1000" b="1" dirty="0" smtClean="0">
                        <a:latin typeface="Arial" panose="020B0604020202020204" pitchFamily="34" charset="0"/>
                        <a:cs typeface="Arial" panose="020B0604020202020204" pitchFamily="34" charset="0"/>
                      </a:endParaRPr>
                    </a:p>
                    <a:p>
                      <a:pPr algn="ctr"/>
                      <a:endParaRPr lang="es-CO" sz="1000" b="1" dirty="0" smtClean="0">
                        <a:latin typeface="Arial" panose="020B0604020202020204" pitchFamily="34" charset="0"/>
                        <a:cs typeface="Arial" panose="020B0604020202020204" pitchFamily="34" charset="0"/>
                      </a:endParaRPr>
                    </a:p>
                    <a:p>
                      <a:pPr algn="ctr"/>
                      <a:endParaRPr lang="es-CO" sz="1000" b="1" dirty="0" smtClean="0">
                        <a:latin typeface="Arial" panose="020B0604020202020204" pitchFamily="34" charset="0"/>
                        <a:cs typeface="Arial" panose="020B0604020202020204" pitchFamily="34" charset="0"/>
                      </a:endParaRPr>
                    </a:p>
                    <a:p>
                      <a:pPr algn="ctr"/>
                      <a:r>
                        <a:rPr lang="es-CO" sz="1000" b="1" dirty="0" smtClean="0">
                          <a:latin typeface="Arial" panose="020B0604020202020204" pitchFamily="34" charset="0"/>
                          <a:cs typeface="Arial" panose="020B0604020202020204" pitchFamily="34" charset="0"/>
                        </a:rPr>
                        <a:t>RESPONSABLE (S)</a:t>
                      </a:r>
                      <a:endParaRPr lang="en-US" sz="1000" b="1" dirty="0">
                        <a:latin typeface="Arial" panose="020B0604020202020204" pitchFamily="34" charset="0"/>
                        <a:cs typeface="Arial" panose="020B0604020202020204" pitchFamily="34" charset="0"/>
                      </a:endParaRPr>
                    </a:p>
                  </a:txBody>
                  <a:tcPr>
                    <a:solidFill>
                      <a:schemeClr val="accent6">
                        <a:lumMod val="75000"/>
                      </a:schemeClr>
                    </a:solidFill>
                  </a:tcPr>
                </a:tc>
                <a:tc gridSpan="12">
                  <a:txBody>
                    <a:bodyPr/>
                    <a:lstStyle/>
                    <a:p>
                      <a:pPr algn="ctr"/>
                      <a:r>
                        <a:rPr lang="es-CO" sz="1600" b="1" dirty="0" smtClean="0">
                          <a:latin typeface="Arial" panose="020B0604020202020204" pitchFamily="34" charset="0"/>
                          <a:cs typeface="Arial" panose="020B0604020202020204" pitchFamily="34" charset="0"/>
                        </a:rPr>
                        <a:t>AGOSTO</a:t>
                      </a:r>
                      <a:endParaRPr lang="en-US" sz="1600" b="1" dirty="0">
                        <a:latin typeface="Arial" panose="020B0604020202020204" pitchFamily="34" charset="0"/>
                        <a:cs typeface="Arial" panose="020B0604020202020204" pitchFamily="34" charset="0"/>
                      </a:endParaRPr>
                    </a:p>
                  </a:txBody>
                  <a:tcPr>
                    <a:solidFill>
                      <a:schemeClr val="accent6">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225458658"/>
                  </a:ext>
                </a:extLst>
              </a:tr>
              <a:tr h="403363">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s-CO" sz="500" b="1" dirty="0" smtClean="0">
                          <a:latin typeface="Arial" panose="020B0604020202020204" pitchFamily="34" charset="0"/>
                          <a:cs typeface="Arial" panose="020B0604020202020204" pitchFamily="34" charset="0"/>
                        </a:rPr>
                        <a:t>3</a:t>
                      </a:r>
                      <a:endParaRPr lang="en-US" sz="500" b="1"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s-CO" sz="500" b="1" dirty="0" smtClean="0">
                          <a:latin typeface="Arial" panose="020B0604020202020204" pitchFamily="34" charset="0"/>
                          <a:cs typeface="Arial" panose="020B0604020202020204" pitchFamily="34" charset="0"/>
                        </a:rPr>
                        <a:t>4</a:t>
                      </a:r>
                      <a:endParaRPr lang="en-US" sz="500" b="1"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s-CO" sz="500" b="1" dirty="0" smtClean="0">
                          <a:latin typeface="Arial" panose="020B0604020202020204" pitchFamily="34" charset="0"/>
                          <a:cs typeface="Arial" panose="020B0604020202020204" pitchFamily="34" charset="0"/>
                        </a:rPr>
                        <a:t>5</a:t>
                      </a:r>
                      <a:endParaRPr lang="en-US" sz="500" b="1"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s-CO" sz="500" b="1" dirty="0" smtClean="0">
                          <a:latin typeface="Arial" panose="020B0604020202020204" pitchFamily="34" charset="0"/>
                          <a:cs typeface="Arial" panose="020B0604020202020204" pitchFamily="34" charset="0"/>
                        </a:rPr>
                        <a:t>6</a:t>
                      </a:r>
                      <a:endParaRPr lang="en-US" sz="500" b="1"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s-CO" sz="500" b="1" dirty="0" smtClean="0">
                          <a:latin typeface="Arial" panose="020B0604020202020204" pitchFamily="34" charset="0"/>
                          <a:cs typeface="Arial" panose="020B0604020202020204" pitchFamily="34" charset="0"/>
                        </a:rPr>
                        <a:t>10</a:t>
                      </a:r>
                      <a:endParaRPr lang="en-US" sz="500" b="1"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s-CO" sz="500" b="1" dirty="0" smtClean="0">
                          <a:latin typeface="Arial" panose="020B0604020202020204" pitchFamily="34" charset="0"/>
                          <a:cs typeface="Arial" panose="020B0604020202020204" pitchFamily="34" charset="0"/>
                        </a:rPr>
                        <a:t>11</a:t>
                      </a:r>
                      <a:endParaRPr lang="en-US" sz="500" b="1"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s-CO" sz="500" b="1" dirty="0" smtClean="0">
                          <a:latin typeface="Arial" panose="020B0604020202020204" pitchFamily="34" charset="0"/>
                          <a:cs typeface="Arial" panose="020B0604020202020204" pitchFamily="34" charset="0"/>
                        </a:rPr>
                        <a:t>12</a:t>
                      </a:r>
                      <a:endParaRPr lang="en-US" sz="500" b="1"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s-CO" sz="500" b="1" dirty="0" smtClean="0">
                          <a:latin typeface="Arial" panose="020B0604020202020204" pitchFamily="34" charset="0"/>
                          <a:cs typeface="Arial" panose="020B0604020202020204" pitchFamily="34" charset="0"/>
                        </a:rPr>
                        <a:t>13</a:t>
                      </a:r>
                      <a:endParaRPr lang="en-US" sz="500" b="1"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s-CO" sz="500" b="1" dirty="0" smtClean="0">
                          <a:latin typeface="Arial" panose="020B0604020202020204" pitchFamily="34" charset="0"/>
                          <a:cs typeface="Arial" panose="020B0604020202020204" pitchFamily="34" charset="0"/>
                        </a:rPr>
                        <a:t>14</a:t>
                      </a:r>
                      <a:endParaRPr lang="en-US" sz="500" b="1"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s-CO" sz="500" b="1" dirty="0" smtClean="0">
                          <a:latin typeface="Arial" panose="020B0604020202020204" pitchFamily="34" charset="0"/>
                          <a:cs typeface="Arial" panose="020B0604020202020204" pitchFamily="34" charset="0"/>
                        </a:rPr>
                        <a:t>18</a:t>
                      </a:r>
                      <a:endParaRPr lang="en-US" sz="500" b="1"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s-CO" sz="500" b="1" dirty="0" smtClean="0">
                          <a:latin typeface="Arial" panose="020B0604020202020204" pitchFamily="34" charset="0"/>
                          <a:cs typeface="Arial" panose="020B0604020202020204" pitchFamily="34" charset="0"/>
                        </a:rPr>
                        <a:t>21</a:t>
                      </a:r>
                      <a:endParaRPr lang="en-US" sz="500" b="1" dirty="0">
                        <a:latin typeface="Arial" panose="020B0604020202020204" pitchFamily="34" charset="0"/>
                        <a:cs typeface="Arial" panose="020B0604020202020204" pitchFamily="34" charset="0"/>
                      </a:endParaRPr>
                    </a:p>
                  </a:txBody>
                  <a:tcPr>
                    <a:solidFill>
                      <a:schemeClr val="accent6">
                        <a:lumMod val="75000"/>
                      </a:schemeClr>
                    </a:solidFill>
                  </a:tcPr>
                </a:tc>
                <a:tc>
                  <a:txBody>
                    <a:bodyPr/>
                    <a:lstStyle/>
                    <a:p>
                      <a:r>
                        <a:rPr lang="es-CO" sz="500" b="1" dirty="0" smtClean="0">
                          <a:latin typeface="Arial" panose="020B0604020202020204" pitchFamily="34" charset="0"/>
                          <a:cs typeface="Arial" panose="020B0604020202020204" pitchFamily="34" charset="0"/>
                        </a:rPr>
                        <a:t>26</a:t>
                      </a:r>
                      <a:endParaRPr lang="en-US" sz="500" b="1" dirty="0">
                        <a:latin typeface="Arial" panose="020B0604020202020204" pitchFamily="34" charset="0"/>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1475039091"/>
                  </a:ext>
                </a:extLst>
              </a:tr>
              <a:tr h="676475">
                <a:tc>
                  <a:txBody>
                    <a:bodyPr/>
                    <a:lstStyle/>
                    <a:p>
                      <a:r>
                        <a:rPr lang="es-CO" sz="700" dirty="0" smtClean="0">
                          <a:latin typeface="Arial" panose="020B0604020202020204" pitchFamily="34" charset="0"/>
                          <a:cs typeface="Arial" panose="020B0604020202020204" pitchFamily="34" charset="0"/>
                        </a:rPr>
                        <a:t>1.</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Reunión</a:t>
                      </a:r>
                      <a:r>
                        <a:rPr lang="es-CO" sz="700" baseline="0" dirty="0" smtClean="0">
                          <a:latin typeface="Arial" panose="020B0604020202020204" pitchFamily="34" charset="0"/>
                          <a:cs typeface="Arial" panose="020B0604020202020204" pitchFamily="34" charset="0"/>
                        </a:rPr>
                        <a:t> de apertura a nivel nacional del Ciclo de Auditorías Internas Ciclo 2020 y </a:t>
                      </a:r>
                      <a:r>
                        <a:rPr lang="es-CO" sz="700" dirty="0" smtClean="0">
                          <a:latin typeface="Arial" panose="020B0604020202020204" pitchFamily="34" charset="0"/>
                          <a:cs typeface="Arial" panose="020B0604020202020204" pitchFamily="34" charset="0"/>
                        </a:rPr>
                        <a:t>Conversatorio de 9:00</a:t>
                      </a:r>
                      <a:r>
                        <a:rPr lang="es-CO" sz="700" baseline="0" dirty="0" smtClean="0">
                          <a:latin typeface="Arial" panose="020B0604020202020204" pitchFamily="34" charset="0"/>
                          <a:cs typeface="Arial" panose="020B0604020202020204" pitchFamily="34" charset="0"/>
                        </a:rPr>
                        <a:t> a 11:00 a.m. con el ICONTEC Auditorías en tiempos de Pandemia-COVID-19.</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Doctora Martha Lucia Olano de Noguera</a:t>
                      </a:r>
                    </a:p>
                    <a:p>
                      <a:r>
                        <a:rPr lang="es-CO" sz="700" dirty="0" smtClean="0">
                          <a:latin typeface="Arial" panose="020B0604020202020204" pitchFamily="34" charset="0"/>
                          <a:cs typeface="Arial" panose="020B0604020202020204" pitchFamily="34" charset="0"/>
                        </a:rPr>
                        <a:t>Magistrada Líder del SIGCMA y </a:t>
                      </a:r>
                    </a:p>
                    <a:p>
                      <a:r>
                        <a:rPr lang="es-CO" sz="700" dirty="0" smtClean="0">
                          <a:latin typeface="Arial" panose="020B0604020202020204" pitchFamily="34" charset="0"/>
                          <a:cs typeface="Arial" panose="020B0604020202020204" pitchFamily="34" charset="0"/>
                        </a:rPr>
                        <a:t>Auditor</a:t>
                      </a:r>
                      <a:r>
                        <a:rPr lang="es-CO" sz="700" baseline="0" dirty="0" smtClean="0">
                          <a:latin typeface="Arial" panose="020B0604020202020204" pitchFamily="34" charset="0"/>
                          <a:cs typeface="Arial" panose="020B0604020202020204" pitchFamily="34" charset="0"/>
                        </a:rPr>
                        <a:t> Líder del ICONTEC</a:t>
                      </a:r>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1969128"/>
                  </a:ext>
                </a:extLst>
              </a:tr>
              <a:tr h="371391">
                <a:tc>
                  <a:txBody>
                    <a:bodyPr/>
                    <a:lstStyle/>
                    <a:p>
                      <a:r>
                        <a:rPr lang="es-CO" sz="700" dirty="0" smtClean="0">
                          <a:latin typeface="Arial" panose="020B0604020202020204" pitchFamily="34" charset="0"/>
                          <a:cs typeface="Arial" panose="020B0604020202020204" pitchFamily="34" charset="0"/>
                        </a:rPr>
                        <a:t>2.</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Acto de</a:t>
                      </a:r>
                      <a:r>
                        <a:rPr lang="es-CO" sz="700" baseline="0" dirty="0" smtClean="0">
                          <a:latin typeface="Arial" panose="020B0604020202020204" pitchFamily="34" charset="0"/>
                          <a:cs typeface="Arial" panose="020B0604020202020204" pitchFamily="34" charset="0"/>
                        </a:rPr>
                        <a:t> instalación</a:t>
                      </a:r>
                      <a:r>
                        <a:rPr lang="es-CO" sz="700" dirty="0" smtClean="0">
                          <a:latin typeface="Arial" panose="020B0604020202020204" pitchFamily="34" charset="0"/>
                          <a:cs typeface="Arial" panose="020B0604020202020204" pitchFamily="34" charset="0"/>
                        </a:rPr>
                        <a:t> de las Auditorías Internas: </a:t>
                      </a:r>
                      <a:r>
                        <a:rPr lang="es-CO" sz="700" baseline="0" dirty="0" smtClean="0">
                          <a:latin typeface="Arial" panose="020B0604020202020204" pitchFamily="34" charset="0"/>
                          <a:cs typeface="Arial" panose="020B0604020202020204" pitchFamily="34" charset="0"/>
                        </a:rPr>
                        <a:t> a las 2:00 p.m.</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Auditor</a:t>
                      </a:r>
                      <a:r>
                        <a:rPr lang="es-CO" sz="700" baseline="0" dirty="0" smtClean="0">
                          <a:latin typeface="Arial" panose="020B0604020202020204" pitchFamily="34" charset="0"/>
                          <a:cs typeface="Arial" panose="020B0604020202020204" pitchFamily="34" charset="0"/>
                        </a:rPr>
                        <a:t> Líder</a:t>
                      </a:r>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4709507"/>
                  </a:ext>
                </a:extLst>
              </a:tr>
              <a:tr h="433474">
                <a:tc>
                  <a:txBody>
                    <a:bodyPr/>
                    <a:lstStyle/>
                    <a:p>
                      <a:r>
                        <a:rPr lang="es-CO" sz="700" dirty="0" smtClean="0">
                          <a:latin typeface="Arial" panose="020B0604020202020204" pitchFamily="34" charset="0"/>
                          <a:cs typeface="Arial" panose="020B0604020202020204" pitchFamily="34" charset="0"/>
                        </a:rPr>
                        <a:t>3. </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Desarrollo de las Auditorías Internas</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Auditor</a:t>
                      </a:r>
                      <a:r>
                        <a:rPr lang="es-CO" sz="700" baseline="0" dirty="0" smtClean="0">
                          <a:latin typeface="Arial" panose="020B0604020202020204" pitchFamily="34" charset="0"/>
                          <a:cs typeface="Arial" panose="020B0604020202020204" pitchFamily="34" charset="0"/>
                        </a:rPr>
                        <a:t> Líder/Equipo Auditor</a:t>
                      </a:r>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3110197"/>
                  </a:ext>
                </a:extLst>
              </a:tr>
              <a:tr h="323565">
                <a:tc>
                  <a:txBody>
                    <a:bodyPr/>
                    <a:lstStyle/>
                    <a:p>
                      <a:r>
                        <a:rPr lang="es-CO" sz="700" dirty="0" smtClean="0">
                          <a:latin typeface="Arial" panose="020B0604020202020204" pitchFamily="34" charset="0"/>
                          <a:cs typeface="Arial" panose="020B0604020202020204" pitchFamily="34" charset="0"/>
                        </a:rPr>
                        <a:t>4.</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Elaboración de Pre-informes de Auditoría</a:t>
                      </a:r>
                      <a:r>
                        <a:rPr lang="es-CO" sz="700" baseline="0" dirty="0" smtClean="0">
                          <a:latin typeface="Arial" panose="020B0604020202020204" pitchFamily="34" charset="0"/>
                          <a:cs typeface="Arial" panose="020B0604020202020204" pitchFamily="34" charset="0"/>
                        </a:rPr>
                        <a:t> Interna</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Auditor</a:t>
                      </a:r>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1134177"/>
                  </a:ext>
                </a:extLst>
              </a:tr>
              <a:tr h="323565">
                <a:tc>
                  <a:txBody>
                    <a:bodyPr/>
                    <a:lstStyle/>
                    <a:p>
                      <a:r>
                        <a:rPr lang="es-CO" sz="700" dirty="0" smtClean="0">
                          <a:latin typeface="Arial" panose="020B0604020202020204" pitchFamily="34" charset="0"/>
                          <a:cs typeface="Arial" panose="020B0604020202020204" pitchFamily="34" charset="0"/>
                        </a:rPr>
                        <a:t>5.</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Remisión de Pre-informes al</a:t>
                      </a:r>
                      <a:r>
                        <a:rPr lang="es-CO" sz="700" baseline="0" dirty="0" smtClean="0">
                          <a:latin typeface="Arial" panose="020B0604020202020204" pitchFamily="34" charset="0"/>
                          <a:cs typeface="Arial" panose="020B0604020202020204" pitchFamily="34" charset="0"/>
                        </a:rPr>
                        <a:t> Auditor Líder</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Auditor</a:t>
                      </a:r>
                      <a:endParaRPr lang="en-US" sz="700" dirty="0">
                        <a:latin typeface="Arial" panose="020B0604020202020204" pitchFamily="34" charset="0"/>
                        <a:cs typeface="Arial" panose="020B0604020202020204" pitchFamily="34" charset="0"/>
                      </a:endParaRPr>
                    </a:p>
                  </a:txBody>
                  <a:tcPr/>
                </a:tc>
                <a:tc>
                  <a:txBody>
                    <a:bodyPr/>
                    <a:lstStyle/>
                    <a:p>
                      <a:endParaRPr lang="en-US" sz="700">
                        <a:latin typeface="Arial" panose="020B0604020202020204" pitchFamily="34" charset="0"/>
                        <a:cs typeface="Arial" panose="020B0604020202020204" pitchFamily="34" charset="0"/>
                      </a:endParaRPr>
                    </a:p>
                  </a:txBody>
                  <a:tcPr/>
                </a:tc>
                <a:tc>
                  <a:txBody>
                    <a:bodyPr/>
                    <a:lstStyle/>
                    <a:p>
                      <a:endParaRPr lang="en-US" sz="70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66814123"/>
                  </a:ext>
                </a:extLst>
              </a:tr>
              <a:tr h="323565">
                <a:tc>
                  <a:txBody>
                    <a:bodyPr/>
                    <a:lstStyle/>
                    <a:p>
                      <a:r>
                        <a:rPr lang="es-CO" sz="700" dirty="0" smtClean="0">
                          <a:latin typeface="Arial" panose="020B0604020202020204" pitchFamily="34" charset="0"/>
                          <a:cs typeface="Arial" panose="020B0604020202020204" pitchFamily="34" charset="0"/>
                        </a:rPr>
                        <a:t>6. </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Consolidación</a:t>
                      </a:r>
                      <a:r>
                        <a:rPr lang="es-CO" sz="700" baseline="0" dirty="0" smtClean="0">
                          <a:latin typeface="Arial" panose="020B0604020202020204" pitchFamily="34" charset="0"/>
                          <a:cs typeface="Arial" panose="020B0604020202020204" pitchFamily="34" charset="0"/>
                        </a:rPr>
                        <a:t> del Informe Final de Auditoría Interna</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Auditor</a:t>
                      </a:r>
                      <a:r>
                        <a:rPr lang="es-CO" sz="700" baseline="0" dirty="0" smtClean="0">
                          <a:latin typeface="Arial" panose="020B0604020202020204" pitchFamily="34" charset="0"/>
                          <a:cs typeface="Arial" panose="020B0604020202020204" pitchFamily="34" charset="0"/>
                        </a:rPr>
                        <a:t> Líder</a:t>
                      </a:r>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a:latin typeface="Arial" panose="020B0604020202020204" pitchFamily="34" charset="0"/>
                        <a:cs typeface="Arial" panose="020B0604020202020204" pitchFamily="34" charset="0"/>
                      </a:endParaRPr>
                    </a:p>
                  </a:txBody>
                  <a:tcPr/>
                </a:tc>
                <a:tc>
                  <a:txBody>
                    <a:bodyPr/>
                    <a:lstStyle/>
                    <a:p>
                      <a:endParaRPr lang="en-US" sz="700">
                        <a:latin typeface="Arial" panose="020B0604020202020204" pitchFamily="34" charset="0"/>
                        <a:cs typeface="Arial" panose="020B0604020202020204" pitchFamily="34" charset="0"/>
                      </a:endParaRPr>
                    </a:p>
                  </a:txBody>
                  <a:tcPr/>
                </a:tc>
                <a:tc>
                  <a:txBody>
                    <a:bodyPr/>
                    <a:lstStyle/>
                    <a:p>
                      <a:endParaRPr lang="en-US" sz="700">
                        <a:latin typeface="Arial" panose="020B0604020202020204" pitchFamily="34" charset="0"/>
                        <a:cs typeface="Arial" panose="020B0604020202020204" pitchFamily="34" charset="0"/>
                      </a:endParaRPr>
                    </a:p>
                  </a:txBody>
                  <a:tcPr/>
                </a:tc>
                <a:tc>
                  <a:txBody>
                    <a:bodyPr/>
                    <a:lstStyle/>
                    <a:p>
                      <a:endParaRPr lang="en-US" sz="70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7896723"/>
                  </a:ext>
                </a:extLst>
              </a:tr>
              <a:tr h="352943">
                <a:tc>
                  <a:txBody>
                    <a:bodyPr/>
                    <a:lstStyle/>
                    <a:p>
                      <a:r>
                        <a:rPr lang="es-CO" sz="700" dirty="0" smtClean="0">
                          <a:latin typeface="Arial" panose="020B0604020202020204" pitchFamily="34" charset="0"/>
                          <a:cs typeface="Arial" panose="020B0604020202020204" pitchFamily="34" charset="0"/>
                        </a:rPr>
                        <a:t>7.</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Socialización</a:t>
                      </a:r>
                      <a:r>
                        <a:rPr lang="es-CO" sz="700" baseline="0" dirty="0" smtClean="0">
                          <a:latin typeface="Arial" panose="020B0604020202020204" pitchFamily="34" charset="0"/>
                          <a:cs typeface="Arial" panose="020B0604020202020204" pitchFamily="34" charset="0"/>
                        </a:rPr>
                        <a:t> del Informe Final con el Equipo Auditor</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Auditor</a:t>
                      </a:r>
                      <a:r>
                        <a:rPr lang="es-CO" sz="700" baseline="0" dirty="0" smtClean="0">
                          <a:latin typeface="Arial" panose="020B0604020202020204" pitchFamily="34" charset="0"/>
                          <a:cs typeface="Arial" panose="020B0604020202020204" pitchFamily="34" charset="0"/>
                        </a:rPr>
                        <a:t> Líder</a:t>
                      </a:r>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a:latin typeface="Arial" panose="020B0604020202020204" pitchFamily="34" charset="0"/>
                        <a:cs typeface="Arial" panose="020B0604020202020204" pitchFamily="34" charset="0"/>
                      </a:endParaRPr>
                    </a:p>
                  </a:txBody>
                  <a:tcPr/>
                </a:tc>
                <a:tc>
                  <a:txBody>
                    <a:bodyPr/>
                    <a:lstStyle/>
                    <a:p>
                      <a:endParaRPr lang="en-US" sz="700">
                        <a:latin typeface="Arial" panose="020B0604020202020204" pitchFamily="34" charset="0"/>
                        <a:cs typeface="Arial" panose="020B0604020202020204" pitchFamily="34" charset="0"/>
                      </a:endParaRPr>
                    </a:p>
                  </a:txBody>
                  <a:tcPr/>
                </a:tc>
                <a:tc>
                  <a:txBody>
                    <a:bodyPr/>
                    <a:lstStyle/>
                    <a:p>
                      <a:endParaRPr lang="en-US" sz="70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0952738"/>
                  </a:ext>
                </a:extLst>
              </a:tr>
              <a:tr h="352943">
                <a:tc>
                  <a:txBody>
                    <a:bodyPr/>
                    <a:lstStyle/>
                    <a:p>
                      <a:r>
                        <a:rPr lang="es-CO" sz="700" dirty="0" smtClean="0">
                          <a:latin typeface="Arial" panose="020B0604020202020204" pitchFamily="34" charset="0"/>
                          <a:cs typeface="Arial" panose="020B0604020202020204" pitchFamily="34" charset="0"/>
                        </a:rPr>
                        <a:t>8.</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Ajustes al Informe</a:t>
                      </a:r>
                      <a:r>
                        <a:rPr lang="es-CO" sz="700" baseline="0" dirty="0" smtClean="0">
                          <a:latin typeface="Arial" panose="020B0604020202020204" pitchFamily="34" charset="0"/>
                          <a:cs typeface="Arial" panose="020B0604020202020204" pitchFamily="34" charset="0"/>
                        </a:rPr>
                        <a:t> Final de Auditoria</a:t>
                      </a:r>
                      <a:endParaRPr lang="en-US" sz="7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700" dirty="0" smtClean="0">
                          <a:latin typeface="Arial" panose="020B0604020202020204" pitchFamily="34" charset="0"/>
                          <a:cs typeface="Arial" panose="020B0604020202020204" pitchFamily="34" charset="0"/>
                        </a:rPr>
                        <a:t>Auditor</a:t>
                      </a:r>
                      <a:r>
                        <a:rPr lang="es-CO" sz="700" baseline="0" dirty="0" smtClean="0">
                          <a:latin typeface="Arial" panose="020B0604020202020204" pitchFamily="34" charset="0"/>
                          <a:cs typeface="Arial" panose="020B0604020202020204" pitchFamily="34" charset="0"/>
                        </a:rPr>
                        <a:t> Líder</a:t>
                      </a:r>
                      <a:endParaRPr lang="en-US" sz="700" dirty="0" smtClean="0">
                        <a:latin typeface="Arial" panose="020B0604020202020204" pitchFamily="34" charset="0"/>
                        <a:cs typeface="Arial" panose="020B0604020202020204" pitchFamily="34" charset="0"/>
                      </a:endParaRPr>
                    </a:p>
                    <a:p>
                      <a:endParaRPr lang="en-US" sz="700" dirty="0">
                        <a:latin typeface="Arial" panose="020B0604020202020204" pitchFamily="34" charset="0"/>
                        <a:cs typeface="Arial" panose="020B0604020202020204" pitchFamily="34" charset="0"/>
                      </a:endParaRPr>
                    </a:p>
                  </a:txBody>
                  <a:tcPr/>
                </a:tc>
                <a:tc>
                  <a:txBody>
                    <a:bodyPr/>
                    <a:lstStyle/>
                    <a:p>
                      <a:endParaRPr lang="en-US" sz="70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a:latin typeface="Arial" panose="020B0604020202020204" pitchFamily="34" charset="0"/>
                        <a:cs typeface="Arial" panose="020B0604020202020204" pitchFamily="34" charset="0"/>
                      </a:endParaRPr>
                    </a:p>
                  </a:txBody>
                  <a:tcPr/>
                </a:tc>
                <a:tc>
                  <a:txBody>
                    <a:bodyPr/>
                    <a:lstStyle/>
                    <a:p>
                      <a:endParaRPr lang="en-US" sz="70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18157704"/>
                  </a:ext>
                </a:extLst>
              </a:tr>
              <a:tr h="352943">
                <a:tc>
                  <a:txBody>
                    <a:bodyPr/>
                    <a:lstStyle/>
                    <a:p>
                      <a:r>
                        <a:rPr lang="es-CO" sz="700" dirty="0" smtClean="0">
                          <a:latin typeface="Arial" panose="020B0604020202020204" pitchFamily="34" charset="0"/>
                          <a:cs typeface="Arial" panose="020B0604020202020204" pitchFamily="34" charset="0"/>
                        </a:rPr>
                        <a:t>9.</a:t>
                      </a:r>
                      <a:r>
                        <a:rPr lang="es-CO" sz="700" baseline="0" dirty="0" smtClean="0">
                          <a:latin typeface="Arial" panose="020B0604020202020204" pitchFamily="34" charset="0"/>
                          <a:cs typeface="Arial" panose="020B0604020202020204" pitchFamily="34" charset="0"/>
                        </a:rPr>
                        <a:t> </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Reunión de cierre de las Auditorías</a:t>
                      </a:r>
                      <a:r>
                        <a:rPr lang="es-CO" sz="700" baseline="0" dirty="0" smtClean="0">
                          <a:latin typeface="Arial" panose="020B0604020202020204" pitchFamily="34" charset="0"/>
                          <a:cs typeface="Arial" panose="020B0604020202020204" pitchFamily="34" charset="0"/>
                        </a:rPr>
                        <a:t> Internas y socialización del Informe de Auditoría Interna</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Auditor Líder</a:t>
                      </a:r>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146591"/>
                  </a:ext>
                </a:extLst>
              </a:tr>
              <a:tr h="352943">
                <a:tc>
                  <a:txBody>
                    <a:bodyPr/>
                    <a:lstStyle/>
                    <a:p>
                      <a:r>
                        <a:rPr lang="es-CO" sz="700" dirty="0" smtClean="0">
                          <a:latin typeface="Arial" panose="020B0604020202020204" pitchFamily="34" charset="0"/>
                          <a:cs typeface="Arial" panose="020B0604020202020204" pitchFamily="34" charset="0"/>
                        </a:rPr>
                        <a:t>10.</a:t>
                      </a:r>
                      <a:endParaRPr lang="en-US" sz="700" dirty="0">
                        <a:latin typeface="Arial" panose="020B0604020202020204" pitchFamily="34" charset="0"/>
                        <a:cs typeface="Arial" panose="020B0604020202020204" pitchFamily="34" charset="0"/>
                      </a:endParaRPr>
                    </a:p>
                  </a:txBody>
                  <a:tcPr/>
                </a:tc>
                <a:tc>
                  <a:txBody>
                    <a:bodyPr/>
                    <a:lstStyle/>
                    <a:p>
                      <a:r>
                        <a:rPr lang="es-CO" sz="700" dirty="0" smtClean="0">
                          <a:latin typeface="Arial" panose="020B0604020202020204" pitchFamily="34" charset="0"/>
                          <a:cs typeface="Arial" panose="020B0604020202020204" pitchFamily="34" charset="0"/>
                        </a:rPr>
                        <a:t>Remisión del Informe Final con todos</a:t>
                      </a:r>
                      <a:r>
                        <a:rPr lang="es-CO" sz="700" baseline="0" dirty="0" smtClean="0">
                          <a:latin typeface="Arial" panose="020B0604020202020204" pitchFamily="34" charset="0"/>
                          <a:cs typeface="Arial" panose="020B0604020202020204" pitchFamily="34" charset="0"/>
                        </a:rPr>
                        <a:t> los soportes a la Coordinación Nacional del SIGCMA</a:t>
                      </a:r>
                      <a:endParaRPr lang="en-US" sz="7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700" dirty="0" smtClean="0">
                          <a:latin typeface="Arial" panose="020B0604020202020204" pitchFamily="34" charset="0"/>
                          <a:cs typeface="Arial" panose="020B0604020202020204" pitchFamily="34" charset="0"/>
                        </a:rPr>
                        <a:t>Auditor Líder</a:t>
                      </a:r>
                      <a:endParaRPr lang="en-US" sz="700" dirty="0" smtClean="0">
                        <a:latin typeface="Arial" panose="020B0604020202020204" pitchFamily="34" charset="0"/>
                        <a:cs typeface="Arial" panose="020B0604020202020204" pitchFamily="34" charset="0"/>
                      </a:endParaRPr>
                    </a:p>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tc>
                  <a:txBody>
                    <a:bodyPr/>
                    <a:lstStyle/>
                    <a:p>
                      <a:endParaRPr lang="en-US" sz="700" dirty="0">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2594482636"/>
                  </a:ext>
                </a:extLst>
              </a:tr>
            </a:tbl>
          </a:graphicData>
        </a:graphic>
      </p:graphicFrame>
    </p:spTree>
    <p:extLst>
      <p:ext uri="{BB962C8B-B14F-4D97-AF65-F5344CB8AC3E}">
        <p14:creationId xmlns:p14="http://schemas.microsoft.com/office/powerpoint/2010/main" val="209839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918387" y="1377084"/>
            <a:ext cx="7978765" cy="5355312"/>
          </a:xfrm>
          <a:prstGeom prst="rect">
            <a:avLst/>
          </a:prstGeom>
        </p:spPr>
        <p:txBody>
          <a:bodyPr wrap="square">
            <a:spAutoFit/>
          </a:bodyPr>
          <a:lstStyle/>
          <a:p>
            <a:r>
              <a:rPr lang="es-CO" b="1" dirty="0" smtClean="0">
                <a:latin typeface="Arial" panose="020B0604020202020204" pitchFamily="34" charset="0"/>
                <a:cs typeface="Arial" panose="020B0604020202020204" pitchFamily="34" charset="0"/>
              </a:rPr>
              <a:t>VII. FASE DE PREPARACIÓN DE LA AUDITORÍA INTERNA: </a:t>
            </a:r>
          </a:p>
          <a:p>
            <a:endParaRPr lang="es-CO" b="1" dirty="0">
              <a:latin typeface="Arial" panose="020B0604020202020204" pitchFamily="34" charset="0"/>
              <a:cs typeface="Arial" panose="020B0604020202020204" pitchFamily="34" charset="0"/>
            </a:endParaRPr>
          </a:p>
          <a:p>
            <a:r>
              <a:rPr lang="es-CO" b="1" dirty="0" smtClean="0">
                <a:latin typeface="Arial" panose="020B0604020202020204" pitchFamily="34" charset="0"/>
                <a:cs typeface="Arial" panose="020B0604020202020204" pitchFamily="34" charset="0"/>
              </a:rPr>
              <a:t>7.1. ACTIVIDADES PREVIAS:</a:t>
            </a:r>
          </a:p>
          <a:p>
            <a:endParaRPr lang="es-CO" b="1" dirty="0">
              <a:latin typeface="Arial" panose="020B0604020202020204" pitchFamily="34" charset="0"/>
              <a:cs typeface="Arial" panose="020B0604020202020204" pitchFamily="34" charset="0"/>
            </a:endParaRPr>
          </a:p>
          <a:p>
            <a:pPr algn="just">
              <a:buFontTx/>
              <a:buAutoNum type="arabicPeriod"/>
            </a:pPr>
            <a:r>
              <a:rPr lang="es-CO" altLang="es-CO" dirty="0">
                <a:latin typeface="Arial" panose="020B0604020202020204" pitchFamily="34" charset="0"/>
                <a:cs typeface="Arial" panose="020B0604020202020204" pitchFamily="34" charset="0"/>
              </a:rPr>
              <a:t>Solicitar la comisión </a:t>
            </a:r>
            <a:r>
              <a:rPr lang="es-CO" altLang="es-CO" dirty="0" smtClean="0">
                <a:latin typeface="Arial" panose="020B0604020202020204" pitchFamily="34" charset="0"/>
                <a:cs typeface="Arial" panose="020B0604020202020204" pitchFamily="34" charset="0"/>
              </a:rPr>
              <a:t>al </a:t>
            </a:r>
            <a:r>
              <a:rPr lang="es-CO" altLang="es-CO" dirty="0">
                <a:latin typeface="Arial" panose="020B0604020202020204" pitchFamily="34" charset="0"/>
                <a:cs typeface="Arial" panose="020B0604020202020204" pitchFamily="34" charset="0"/>
              </a:rPr>
              <a:t>superior funcional con fundamento en el Plan de Auditorias aprobado el </a:t>
            </a:r>
            <a:r>
              <a:rPr lang="es-CO" altLang="es-CO" dirty="0" smtClean="0">
                <a:latin typeface="Arial" panose="020B0604020202020204" pitchFamily="34" charset="0"/>
                <a:cs typeface="Arial" panose="020B0604020202020204" pitchFamily="34" charset="0"/>
              </a:rPr>
              <a:t>13/07/2020 </a:t>
            </a:r>
            <a:r>
              <a:rPr lang="es-CO" altLang="es-CO" dirty="0">
                <a:latin typeface="Arial" panose="020B0604020202020204" pitchFamily="34" charset="0"/>
                <a:cs typeface="Arial" panose="020B0604020202020204" pitchFamily="34" charset="0"/>
              </a:rPr>
              <a:t>y los considerandos del acto administrativo son:</a:t>
            </a:r>
          </a:p>
          <a:p>
            <a:pPr algn="just"/>
            <a:endParaRPr lang="es-CO" altLang="es-CO" dirty="0">
              <a:latin typeface="Arial" panose="020B0604020202020204" pitchFamily="34" charset="0"/>
              <a:cs typeface="Arial" panose="020B0604020202020204" pitchFamily="34" charset="0"/>
            </a:endParaRPr>
          </a:p>
          <a:p>
            <a:pPr algn="just">
              <a:buFontTx/>
              <a:buAutoNum type="alphaLcParenR"/>
            </a:pPr>
            <a:r>
              <a:rPr lang="es-CO" altLang="es-CO" dirty="0">
                <a:latin typeface="Arial" panose="020B0604020202020204" pitchFamily="34" charset="0"/>
                <a:cs typeface="Arial" panose="020B0604020202020204" pitchFamily="34" charset="0"/>
              </a:rPr>
              <a:t> Que el Coordinador Nacional del SIGCMA presentó el Plan de Auditorias Internas de Calidad </a:t>
            </a:r>
            <a:r>
              <a:rPr lang="es-CO" altLang="es-CO" dirty="0" smtClean="0">
                <a:latin typeface="Arial" panose="020B0604020202020204" pitchFamily="34" charset="0"/>
                <a:cs typeface="Arial" panose="020B0604020202020204" pitchFamily="34" charset="0"/>
              </a:rPr>
              <a:t>2020 </a:t>
            </a:r>
            <a:r>
              <a:rPr lang="es-CO" altLang="es-CO" dirty="0">
                <a:latin typeface="Arial" panose="020B0604020202020204" pitchFamily="34" charset="0"/>
                <a:cs typeface="Arial" panose="020B0604020202020204" pitchFamily="34" charset="0"/>
              </a:rPr>
              <a:t>al Comité Nacional del Sistema Integrado de </a:t>
            </a:r>
            <a:r>
              <a:rPr lang="es-CO" altLang="es-CO" dirty="0" smtClean="0">
                <a:latin typeface="Arial" panose="020B0604020202020204" pitchFamily="34" charset="0"/>
                <a:cs typeface="Arial" panose="020B0604020202020204" pitchFamily="34" charset="0"/>
              </a:rPr>
              <a:t>Gestión </a:t>
            </a:r>
            <a:r>
              <a:rPr lang="es-CO" altLang="es-CO" dirty="0">
                <a:latin typeface="Arial" panose="020B0604020202020204" pitchFamily="34" charset="0"/>
                <a:cs typeface="Arial" panose="020B0604020202020204" pitchFamily="34" charset="0"/>
              </a:rPr>
              <a:t>y Control de la  Calidad SIGCMA el cual </a:t>
            </a:r>
            <a:r>
              <a:rPr lang="es-CO" altLang="es-CO" dirty="0" smtClean="0">
                <a:latin typeface="Arial" panose="020B0604020202020204" pitchFamily="34" charset="0"/>
                <a:cs typeface="Arial" panose="020B0604020202020204" pitchFamily="34" charset="0"/>
              </a:rPr>
              <a:t>fue </a:t>
            </a:r>
            <a:r>
              <a:rPr lang="es-CO" altLang="es-CO" dirty="0">
                <a:latin typeface="Arial" panose="020B0604020202020204" pitchFamily="34" charset="0"/>
                <a:cs typeface="Arial" panose="020B0604020202020204" pitchFamily="34" charset="0"/>
              </a:rPr>
              <a:t>aprobado </a:t>
            </a:r>
            <a:r>
              <a:rPr lang="es-CO" altLang="es-CO" dirty="0" smtClean="0">
                <a:latin typeface="Arial" panose="020B0604020202020204" pitchFamily="34" charset="0"/>
                <a:cs typeface="Arial" panose="020B0604020202020204" pitchFamily="34" charset="0"/>
              </a:rPr>
              <a:t>el 13/07/2020.</a:t>
            </a:r>
            <a:endParaRPr lang="es-CO" altLang="es-CO" dirty="0">
              <a:latin typeface="Arial" panose="020B0604020202020204" pitchFamily="34" charset="0"/>
              <a:cs typeface="Arial" panose="020B0604020202020204" pitchFamily="34" charset="0"/>
            </a:endParaRPr>
          </a:p>
          <a:p>
            <a:pPr algn="just">
              <a:buFontTx/>
              <a:buAutoNum type="alphaLcParenR"/>
            </a:pPr>
            <a:r>
              <a:rPr lang="es-CO" altLang="es-CO" dirty="0">
                <a:latin typeface="Arial" panose="020B0604020202020204" pitchFamily="34" charset="0"/>
                <a:cs typeface="Arial" panose="020B0604020202020204" pitchFamily="34" charset="0"/>
              </a:rPr>
              <a:t> Que en el Plan de Auditorias se especifico el alcance del mismo: Sedes, Procesos y Procedimientos.</a:t>
            </a:r>
          </a:p>
          <a:p>
            <a:pPr algn="just">
              <a:buFontTx/>
              <a:buAutoNum type="alphaLcParenR"/>
            </a:pPr>
            <a:r>
              <a:rPr lang="es-CO" altLang="es-CO" dirty="0" smtClean="0">
                <a:latin typeface="Arial" panose="020B0604020202020204" pitchFamily="34" charset="0"/>
                <a:cs typeface="Arial" panose="020B0604020202020204" pitchFamily="34" charset="0"/>
              </a:rPr>
              <a:t> Que </a:t>
            </a:r>
            <a:r>
              <a:rPr lang="es-CO" altLang="es-CO" dirty="0">
                <a:latin typeface="Arial" panose="020B0604020202020204" pitchFamily="34" charset="0"/>
                <a:cs typeface="Arial" panose="020B0604020202020204" pitchFamily="34" charset="0"/>
              </a:rPr>
              <a:t>se socializaron los nombres de los Auditores Internos que fueron escogidos para realizar dicho proceso en virtud a que </a:t>
            </a:r>
            <a:r>
              <a:rPr lang="es-CO" altLang="es-CO" dirty="0" smtClean="0">
                <a:latin typeface="Arial" panose="020B0604020202020204" pitchFamily="34" charset="0"/>
                <a:cs typeface="Arial" panose="020B0604020202020204" pitchFamily="34" charset="0"/>
              </a:rPr>
              <a:t>tienen las competencias del saber </a:t>
            </a:r>
            <a:r>
              <a:rPr lang="es-CO" altLang="es-CO" dirty="0" err="1" smtClean="0">
                <a:latin typeface="Arial" panose="020B0604020202020204" pitchFamily="34" charset="0"/>
                <a:cs typeface="Arial" panose="020B0604020202020204" pitchFamily="34" charset="0"/>
              </a:rPr>
              <a:t>saber</a:t>
            </a:r>
            <a:r>
              <a:rPr lang="es-CO" altLang="es-CO" dirty="0" smtClean="0">
                <a:latin typeface="Arial" panose="020B0604020202020204" pitchFamily="34" charset="0"/>
                <a:cs typeface="Arial" panose="020B0604020202020204" pitchFamily="34" charset="0"/>
              </a:rPr>
              <a:t>: saber hacer; saber estar y saber convivir; </a:t>
            </a:r>
          </a:p>
          <a:p>
            <a:pPr algn="just">
              <a:buFontTx/>
              <a:buAutoNum type="alphaLcParenR"/>
            </a:pPr>
            <a:r>
              <a:rPr lang="es-CO" altLang="es-CO" dirty="0">
                <a:latin typeface="Arial" panose="020B0604020202020204" pitchFamily="34" charset="0"/>
                <a:cs typeface="Arial" panose="020B0604020202020204" pitchFamily="34" charset="0"/>
              </a:rPr>
              <a:t> </a:t>
            </a:r>
            <a:r>
              <a:rPr lang="es-CO" altLang="es-CO" dirty="0" smtClean="0">
                <a:latin typeface="Arial" panose="020B0604020202020204" pitchFamily="34" charset="0"/>
                <a:cs typeface="Arial" panose="020B0604020202020204" pitchFamily="34" charset="0"/>
              </a:rPr>
              <a:t>Que los auditores escogidos están </a:t>
            </a:r>
            <a:r>
              <a:rPr lang="es-CO" altLang="es-CO" dirty="0">
                <a:latin typeface="Arial" panose="020B0604020202020204" pitchFamily="34" charset="0"/>
                <a:cs typeface="Arial" panose="020B0604020202020204" pitchFamily="34" charset="0"/>
              </a:rPr>
              <a:t>certificados como Auditores HSQE 2015</a:t>
            </a:r>
            <a:r>
              <a:rPr lang="es-CO" altLang="es-CO" dirty="0" smtClean="0">
                <a:latin typeface="Arial" panose="020B0604020202020204" pitchFamily="34" charset="0"/>
                <a:cs typeface="Arial" panose="020B0604020202020204" pitchFamily="34" charset="0"/>
              </a:rPr>
              <a:t>;</a:t>
            </a:r>
            <a:endParaRPr lang="es-CO" alt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453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899592" y="1316937"/>
            <a:ext cx="7997560" cy="5909310"/>
          </a:xfrm>
          <a:prstGeom prst="rect">
            <a:avLst/>
          </a:prstGeom>
        </p:spPr>
        <p:txBody>
          <a:bodyPr wrap="square">
            <a:spAutoFit/>
          </a:bodyPr>
          <a:lstStyle/>
          <a:p>
            <a:pPr algn="just"/>
            <a:r>
              <a:rPr lang="es-CO" altLang="es-CO" dirty="0" smtClean="0">
                <a:latin typeface="Arial" panose="020B0604020202020204" pitchFamily="34" charset="0"/>
                <a:cs typeface="Arial" panose="020B0604020202020204" pitchFamily="34" charset="0"/>
              </a:rPr>
              <a:t>e) Que </a:t>
            </a:r>
            <a:r>
              <a:rPr lang="es-CO" altLang="es-CO" dirty="0">
                <a:latin typeface="Arial" panose="020B0604020202020204" pitchFamily="34" charset="0"/>
                <a:cs typeface="Arial" panose="020B0604020202020204" pitchFamily="34" charset="0"/>
              </a:rPr>
              <a:t>el profesional NN fue escogido como Auditor Líder y/o como Auditor Interno de Calidad y fue comisionado para realizar las Auditorías Internas del 03 al 14 de agosto del año en curso en las sedes administrativas y/o judiciales que se relacionan a </a:t>
            </a:r>
            <a:r>
              <a:rPr lang="es-CO" altLang="es-CO" dirty="0" smtClean="0">
                <a:latin typeface="Arial" panose="020B0604020202020204" pitchFamily="34" charset="0"/>
                <a:cs typeface="Arial" panose="020B0604020202020204" pitchFamily="34" charset="0"/>
              </a:rPr>
              <a:t>continuación</a:t>
            </a:r>
            <a:r>
              <a:rPr lang="es-CO" altLang="es-CO" dirty="0">
                <a:latin typeface="Arial" panose="020B0604020202020204" pitchFamily="34" charset="0"/>
                <a:cs typeface="Arial" panose="020B0604020202020204" pitchFamily="34" charset="0"/>
              </a:rPr>
              <a:t>.</a:t>
            </a:r>
            <a:endParaRPr lang="es-CO" b="1" dirty="0" smtClean="0">
              <a:latin typeface="Arial" panose="020B0604020202020204" pitchFamily="34" charset="0"/>
              <a:cs typeface="Arial" panose="020B0604020202020204" pitchFamily="34" charset="0"/>
            </a:endParaRPr>
          </a:p>
          <a:p>
            <a:pPr algn="just">
              <a:buFontTx/>
              <a:buAutoNum type="alphaLcParenR"/>
            </a:pPr>
            <a:r>
              <a:rPr lang="es-CO" b="1" dirty="0" smtClean="0">
                <a:latin typeface="Arial" panose="020B0604020202020204" pitchFamily="34" charset="0"/>
                <a:cs typeface="Arial" panose="020B0604020202020204" pitchFamily="34" charset="0"/>
              </a:rPr>
              <a:t> </a:t>
            </a:r>
            <a:r>
              <a:rPr lang="es-CO" dirty="0" smtClean="0">
                <a:latin typeface="Arial" panose="020B0604020202020204" pitchFamily="34" charset="0"/>
                <a:cs typeface="Arial" panose="020B0604020202020204" pitchFamily="34" charset="0"/>
              </a:rPr>
              <a:t>Que </a:t>
            </a:r>
            <a:r>
              <a:rPr lang="es-CO" dirty="0">
                <a:latin typeface="Arial" panose="020B0604020202020204" pitchFamily="34" charset="0"/>
                <a:cs typeface="Arial" panose="020B0604020202020204" pitchFamily="34" charset="0"/>
              </a:rPr>
              <a:t>las auditorías en las normas NTC ISO 9001: 2015, NTC ISO 14001:2015 (donde proceda), NTC 6256:2018 y la Guía Técnica de Calidad GTC 286:2018 (donde proceda)  se realizarán de forma </a:t>
            </a:r>
            <a:r>
              <a:rPr lang="es-CO" dirty="0" smtClean="0">
                <a:latin typeface="Arial" panose="020B0604020202020204" pitchFamily="34" charset="0"/>
                <a:cs typeface="Arial" panose="020B0604020202020204" pitchFamily="34" charset="0"/>
              </a:rPr>
              <a:t>remota, mediante el uso de las </a:t>
            </a:r>
            <a:r>
              <a:rPr lang="es-CO" dirty="0" err="1" smtClean="0">
                <a:latin typeface="Arial" panose="020B0604020202020204" pitchFamily="34" charset="0"/>
                <a:cs typeface="Arial" panose="020B0604020202020204" pitchFamily="34" charset="0"/>
              </a:rPr>
              <a:t>TICs</a:t>
            </a:r>
            <a:r>
              <a:rPr lang="es-CO" dirty="0" smtClean="0">
                <a:latin typeface="Arial" panose="020B0604020202020204" pitchFamily="34" charset="0"/>
                <a:cs typeface="Arial" panose="020B0604020202020204" pitchFamily="34" charset="0"/>
              </a:rPr>
              <a:t>.</a:t>
            </a:r>
          </a:p>
          <a:p>
            <a:pPr algn="just">
              <a:buFontTx/>
              <a:buAutoNum type="alphaLcParenR"/>
            </a:pPr>
            <a:r>
              <a:rPr lang="es-CO" b="1" dirty="0">
                <a:latin typeface="Arial" panose="020B0604020202020204" pitchFamily="34" charset="0"/>
                <a:cs typeface="Arial" panose="020B0604020202020204" pitchFamily="34" charset="0"/>
              </a:rPr>
              <a:t> </a:t>
            </a:r>
            <a:r>
              <a:rPr lang="es-CO" dirty="0" smtClean="0">
                <a:latin typeface="Arial" panose="020B0604020202020204" pitchFamily="34" charset="0"/>
                <a:cs typeface="Arial" panose="020B0604020202020204" pitchFamily="34" charset="0"/>
              </a:rPr>
              <a:t>Que las únicas auditorías que se realizarán in situ, sólo el 20% de verificación serán las del Sistema de Gestión Ambiental, previo el cumplimiento de todas las normas y protocolos de Bioseguridad establecidos por el Gobierno Nacional, el Gobierno Local y el Consejo Superior de la Judicatura, teniendo en cuentas el contexto de a pandemia del COVID-19.</a:t>
            </a:r>
          </a:p>
          <a:p>
            <a:pPr algn="just">
              <a:buFontTx/>
              <a:buAutoNum type="alphaLcParenR"/>
            </a:pPr>
            <a:endParaRPr lang="es-CO" dirty="0">
              <a:latin typeface="Arial" panose="020B0604020202020204" pitchFamily="34" charset="0"/>
              <a:cs typeface="Arial" panose="020B0604020202020204" pitchFamily="34" charset="0"/>
            </a:endParaRPr>
          </a:p>
          <a:p>
            <a:pPr algn="just"/>
            <a:r>
              <a:rPr lang="es-CO" b="1" dirty="0" smtClean="0">
                <a:latin typeface="Arial" panose="020B0604020202020204" pitchFamily="34" charset="0"/>
                <a:cs typeface="Arial" panose="020B0604020202020204" pitchFamily="34" charset="0"/>
              </a:rPr>
              <a:t>NOTA</a:t>
            </a:r>
            <a:r>
              <a:rPr lang="es-CO" dirty="0" smtClean="0">
                <a:latin typeface="Arial" panose="020B0604020202020204" pitchFamily="34" charset="0"/>
                <a:cs typeface="Arial" panose="020B0604020202020204" pitchFamily="34" charset="0"/>
              </a:rPr>
              <a:t>: El Auditor debe hacer entrega al Auditor Líder de la hoja de vida con todos los soportes que lo acreditan como auditor, de acuerdo con lo establecido en la Norma NTC ISO 19011:2018 y en el Comité Nacional del SIGCMA del 13/07/2020, quien verificará el cumplimiento de los mismos y, remitirá a la Coordinación Nacional con todos los soportes de la auditoria realizada de acuerdo con el cronograma establecido. </a:t>
            </a:r>
          </a:p>
          <a:p>
            <a:pPr algn="just">
              <a:buFontTx/>
              <a:buAutoNum type="alphaLcParenR"/>
            </a:pPr>
            <a:endParaRPr lang="en-US" dirty="0"/>
          </a:p>
        </p:txBody>
      </p:sp>
    </p:spTree>
    <p:extLst>
      <p:ext uri="{BB962C8B-B14F-4D97-AF65-F5344CB8AC3E}">
        <p14:creationId xmlns:p14="http://schemas.microsoft.com/office/powerpoint/2010/main" val="153918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903055" y="1249725"/>
            <a:ext cx="8057969" cy="5355312"/>
          </a:xfrm>
          <a:prstGeom prst="rect">
            <a:avLst/>
          </a:prstGeom>
        </p:spPr>
        <p:txBody>
          <a:bodyPr wrap="square">
            <a:spAutoFit/>
          </a:bodyPr>
          <a:lstStyle/>
          <a:p>
            <a:pPr algn="just"/>
            <a:r>
              <a:rPr lang="es-CO" altLang="es-CO" sz="1700" b="1" dirty="0" smtClean="0">
                <a:latin typeface="Arial" panose="020B0604020202020204" pitchFamily="34" charset="0"/>
                <a:cs typeface="Arial" panose="020B0604020202020204" pitchFamily="34" charset="0"/>
              </a:rPr>
              <a:t>7.2. REVISIÓN DOCUMENTAL: </a:t>
            </a:r>
            <a:r>
              <a:rPr lang="es-CO" altLang="es-CO" sz="1700" dirty="0" smtClean="0">
                <a:latin typeface="Arial" panose="020B0604020202020204" pitchFamily="34" charset="0"/>
                <a:cs typeface="Arial" panose="020B0604020202020204" pitchFamily="34" charset="0"/>
              </a:rPr>
              <a:t>el Auditor revisará, previamente:</a:t>
            </a:r>
          </a:p>
          <a:p>
            <a:pPr algn="just"/>
            <a:endParaRPr lang="es-CO" altLang="es-CO" sz="17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CO" dirty="0" smtClean="0"/>
              <a:t>Las normas NTC </a:t>
            </a:r>
            <a:r>
              <a:rPr lang="es-CO" dirty="0"/>
              <a:t>ISO 9001: 2015, NTC ISO 14001:2015 (donde proceda), NTC 6256:2018 y la Guía Técnica de Calidad GTC 286:2018 (donde proceda</a:t>
            </a:r>
            <a:r>
              <a:rPr lang="es-CO" dirty="0" smtClean="0"/>
              <a:t>); </a:t>
            </a:r>
            <a:endParaRPr lang="es-CO" altLang="es-CO" sz="17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CO" altLang="es-CO" sz="1700" dirty="0">
                <a:latin typeface="Arial" panose="020B0604020202020204" pitchFamily="34" charset="0"/>
                <a:cs typeface="Arial" panose="020B0604020202020204" pitchFamily="34" charset="0"/>
              </a:rPr>
              <a:t>E</a:t>
            </a:r>
            <a:r>
              <a:rPr lang="es-CO" altLang="es-CO" sz="1700" dirty="0" smtClean="0">
                <a:latin typeface="Arial" panose="020B0604020202020204" pitchFamily="34" charset="0"/>
                <a:cs typeface="Arial" panose="020B0604020202020204" pitchFamily="34" charset="0"/>
              </a:rPr>
              <a:t>l </a:t>
            </a:r>
            <a:r>
              <a:rPr lang="es-CO" altLang="es-CO" sz="1700" dirty="0">
                <a:latin typeface="Arial" panose="020B0604020202020204" pitchFamily="34" charset="0"/>
                <a:cs typeface="Arial" panose="020B0604020202020204" pitchFamily="34" charset="0"/>
                <a:hlinkClick r:id="rId5" action="ppaction://hlinkfile"/>
              </a:rPr>
              <a:t>Procedimiento de Auditorias Interna de </a:t>
            </a:r>
            <a:r>
              <a:rPr lang="es-CO" altLang="es-CO" sz="1700" dirty="0" smtClean="0">
                <a:latin typeface="Arial" panose="020B0604020202020204" pitchFamily="34" charset="0"/>
                <a:cs typeface="Arial" panose="020B0604020202020204" pitchFamily="34" charset="0"/>
                <a:hlinkClick r:id="rId5" action="ppaction://hlinkfile"/>
              </a:rPr>
              <a:t>Calidad</a:t>
            </a:r>
            <a:r>
              <a:rPr lang="es-CO" altLang="es-CO" sz="17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r>
              <a:rPr lang="es-CO" altLang="es-CO" sz="1700" dirty="0" smtClean="0">
                <a:latin typeface="Arial" panose="020B0604020202020204" pitchFamily="34" charset="0"/>
                <a:cs typeface="Arial" panose="020B0604020202020204" pitchFamily="34" charset="0"/>
              </a:rPr>
              <a:t>Los </a:t>
            </a:r>
            <a:r>
              <a:rPr lang="es-CO" altLang="es-CO" sz="1700" dirty="0">
                <a:latin typeface="Arial" panose="020B0604020202020204" pitchFamily="34" charset="0"/>
                <a:cs typeface="Arial" panose="020B0604020202020204" pitchFamily="34" charset="0"/>
              </a:rPr>
              <a:t>documentos de los procesos y procedimientos objeto de </a:t>
            </a:r>
            <a:r>
              <a:rPr lang="es-CO" altLang="es-CO" sz="1700" dirty="0" smtClean="0">
                <a:latin typeface="Arial" panose="020B0604020202020204" pitchFamily="34" charset="0"/>
                <a:cs typeface="Arial" panose="020B0604020202020204" pitchFamily="34" charset="0"/>
              </a:rPr>
              <a:t>Auditoría: Caracterización, Procedimientos, Formatos;</a:t>
            </a:r>
          </a:p>
          <a:p>
            <a:pPr marL="285750" indent="-285750" algn="just">
              <a:buFont typeface="Wingdings" panose="05000000000000000000" pitchFamily="2" charset="2"/>
              <a:buChar char="ü"/>
            </a:pPr>
            <a:r>
              <a:rPr lang="es-CO" altLang="es-CO" sz="1700" dirty="0" smtClean="0">
                <a:latin typeface="Arial" panose="020B0604020202020204" pitchFamily="34" charset="0"/>
                <a:cs typeface="Arial" panose="020B0604020202020204" pitchFamily="34" charset="0"/>
              </a:rPr>
              <a:t>El </a:t>
            </a:r>
            <a:r>
              <a:rPr lang="es-CO" altLang="es-CO" sz="1700" dirty="0">
                <a:latin typeface="Arial" panose="020B0604020202020204" pitchFamily="34" charset="0"/>
                <a:cs typeface="Arial" panose="020B0604020202020204" pitchFamily="34" charset="0"/>
              </a:rPr>
              <a:t>Auditor </a:t>
            </a:r>
            <a:r>
              <a:rPr lang="es-CO" altLang="es-CO" sz="1700" dirty="0" smtClean="0">
                <a:latin typeface="Arial" panose="020B0604020202020204" pitchFamily="34" charset="0"/>
                <a:cs typeface="Arial" panose="020B0604020202020204" pitchFamily="34" charset="0"/>
              </a:rPr>
              <a:t>preparara </a:t>
            </a:r>
            <a:r>
              <a:rPr lang="es-CO" altLang="es-CO" sz="1700" dirty="0">
                <a:latin typeface="Arial" panose="020B0604020202020204" pitchFamily="34" charset="0"/>
                <a:cs typeface="Arial" panose="020B0604020202020204" pitchFamily="34" charset="0"/>
              </a:rPr>
              <a:t>los siguientes documentos en medio digital </a:t>
            </a:r>
            <a:r>
              <a:rPr lang="es-CO" altLang="es-CO" sz="1700" dirty="0" smtClean="0">
                <a:latin typeface="Arial" panose="020B0604020202020204" pitchFamily="34" charset="0"/>
                <a:cs typeface="Arial" panose="020B0604020202020204" pitchFamily="34" charset="0"/>
              </a:rPr>
              <a:t>para </a:t>
            </a:r>
            <a:r>
              <a:rPr lang="es-CO" altLang="es-CO" sz="1700" dirty="0">
                <a:latin typeface="Arial" panose="020B0604020202020204" pitchFamily="34" charset="0"/>
                <a:cs typeface="Arial" panose="020B0604020202020204" pitchFamily="34" charset="0"/>
              </a:rPr>
              <a:t>el desarrollo de la </a:t>
            </a:r>
            <a:r>
              <a:rPr lang="es-CO" altLang="es-CO" sz="1700" dirty="0" smtClean="0">
                <a:latin typeface="Arial" panose="020B0604020202020204" pitchFamily="34" charset="0"/>
                <a:cs typeface="Arial" panose="020B0604020202020204" pitchFamily="34" charset="0"/>
              </a:rPr>
              <a:t>Auditoria:</a:t>
            </a:r>
          </a:p>
          <a:p>
            <a:pPr marL="285750" indent="-285750" algn="just">
              <a:buFont typeface="Wingdings" panose="05000000000000000000" pitchFamily="2" charset="2"/>
              <a:buChar char="ü"/>
            </a:pPr>
            <a:r>
              <a:rPr lang="es-CO" altLang="es-CO" sz="1700" dirty="0" smtClean="0">
                <a:latin typeface="Arial" panose="020B0604020202020204" pitchFamily="34" charset="0"/>
                <a:cs typeface="Arial" panose="020B0604020202020204" pitchFamily="34" charset="0"/>
                <a:hlinkClick r:id="rId6" action="ppaction://hlinkfile"/>
              </a:rPr>
              <a:t>Listado </a:t>
            </a:r>
            <a:r>
              <a:rPr lang="es-CO" altLang="es-CO" sz="1700" dirty="0">
                <a:latin typeface="Arial" panose="020B0604020202020204" pitchFamily="34" charset="0"/>
                <a:cs typeface="Arial" panose="020B0604020202020204" pitchFamily="34" charset="0"/>
                <a:hlinkClick r:id="rId6" action="ppaction://hlinkfile"/>
              </a:rPr>
              <a:t>de Asistencia </a:t>
            </a:r>
            <a:r>
              <a:rPr lang="es-CO" altLang="es-CO" sz="1700" dirty="0" smtClean="0">
                <a:latin typeface="Arial" panose="020B0604020202020204" pitchFamily="34" charset="0"/>
                <a:cs typeface="Arial" panose="020B0604020202020204" pitchFamily="34" charset="0"/>
                <a:hlinkClick r:id="rId6" action="ppaction://hlinkfile"/>
              </a:rPr>
              <a:t>Institucional </a:t>
            </a:r>
            <a:r>
              <a:rPr lang="es-CO" altLang="es-CO" sz="1700" dirty="0" smtClean="0">
                <a:latin typeface="Arial" panose="020B0604020202020204" pitchFamily="34" charset="0"/>
                <a:cs typeface="Arial" panose="020B0604020202020204" pitchFamily="34" charset="0"/>
              </a:rPr>
              <a:t>(en auditorías remotas el listado se hace       </a:t>
            </a:r>
          </a:p>
          <a:p>
            <a:pPr algn="just"/>
            <a:r>
              <a:rPr lang="es-CO" altLang="es-CO" sz="1700" dirty="0" smtClean="0">
                <a:latin typeface="Arial" panose="020B0604020202020204" pitchFamily="34" charset="0"/>
                <a:cs typeface="Arial" panose="020B0604020202020204" pitchFamily="34" charset="0"/>
              </a:rPr>
              <a:t>       con ayuda de las </a:t>
            </a:r>
            <a:r>
              <a:rPr lang="es-CO" altLang="es-CO" sz="1700" dirty="0" err="1" smtClean="0">
                <a:latin typeface="Arial" panose="020B0604020202020204" pitchFamily="34" charset="0"/>
                <a:cs typeface="Arial" panose="020B0604020202020204" pitchFamily="34" charset="0"/>
              </a:rPr>
              <a:t>TICs</a:t>
            </a:r>
            <a:r>
              <a:rPr lang="es-CO" altLang="es-CO" sz="1700" dirty="0" smtClean="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ü"/>
            </a:pPr>
            <a:r>
              <a:rPr lang="es-CO" altLang="es-CO" sz="1700" dirty="0" smtClean="0">
                <a:latin typeface="Arial" panose="020B0604020202020204" pitchFamily="34" charset="0"/>
                <a:cs typeface="Arial" panose="020B0604020202020204" pitchFamily="34" charset="0"/>
                <a:hlinkClick r:id="rId7" action="ppaction://hlinkfile"/>
              </a:rPr>
              <a:t>Lista </a:t>
            </a:r>
            <a:r>
              <a:rPr lang="es-CO" altLang="es-CO" sz="1700" dirty="0">
                <a:latin typeface="Arial" panose="020B0604020202020204" pitchFamily="34" charset="0"/>
                <a:cs typeface="Arial" panose="020B0604020202020204" pitchFamily="34" charset="0"/>
                <a:hlinkClick r:id="rId7" action="ppaction://hlinkfile"/>
              </a:rPr>
              <a:t>de Chequeo </a:t>
            </a:r>
            <a:r>
              <a:rPr lang="es-CO" altLang="es-CO" sz="1700" dirty="0">
                <a:latin typeface="Arial" panose="020B0604020202020204" pitchFamily="34" charset="0"/>
                <a:cs typeface="Arial" panose="020B0604020202020204" pitchFamily="34" charset="0"/>
              </a:rPr>
              <a:t>para Auditorías Internas de Calidad;</a:t>
            </a:r>
          </a:p>
          <a:p>
            <a:pPr marL="285750" indent="-285750" algn="just">
              <a:buFont typeface="Wingdings" panose="05000000000000000000" pitchFamily="2" charset="2"/>
              <a:buChar char="ü"/>
            </a:pPr>
            <a:r>
              <a:rPr lang="es-CO" altLang="es-CO" sz="1700" dirty="0" smtClean="0">
                <a:latin typeface="Arial" panose="020B0604020202020204" pitchFamily="34" charset="0"/>
                <a:cs typeface="Arial" panose="020B0604020202020204" pitchFamily="34" charset="0"/>
                <a:hlinkClick r:id="rId8" action="ppaction://hlinkfile"/>
              </a:rPr>
              <a:t>Formato </a:t>
            </a:r>
            <a:r>
              <a:rPr lang="es-CO" altLang="es-CO" sz="1700" dirty="0">
                <a:latin typeface="Arial" panose="020B0604020202020204" pitchFamily="34" charset="0"/>
                <a:cs typeface="Arial" panose="020B0604020202020204" pitchFamily="34" charset="0"/>
                <a:hlinkClick r:id="rId8" action="ppaction://hlinkfile"/>
              </a:rPr>
              <a:t>del Programa de Auditoría</a:t>
            </a:r>
            <a:r>
              <a:rPr lang="es-CO" altLang="es-CO" sz="17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r>
              <a:rPr lang="es-CO" altLang="es-CO" sz="1700" dirty="0" smtClean="0">
                <a:latin typeface="Arial" panose="020B0604020202020204" pitchFamily="34" charset="0"/>
                <a:cs typeface="Arial" panose="020B0604020202020204" pitchFamily="34" charset="0"/>
                <a:hlinkClick r:id="rId9" action="ppaction://hlinkfile"/>
              </a:rPr>
              <a:t>Formato </a:t>
            </a:r>
            <a:r>
              <a:rPr lang="es-CO" altLang="es-CO" sz="1700" dirty="0">
                <a:latin typeface="Arial" panose="020B0604020202020204" pitchFamily="34" charset="0"/>
                <a:cs typeface="Arial" panose="020B0604020202020204" pitchFamily="34" charset="0"/>
                <a:hlinkClick r:id="rId9" action="ppaction://hlinkfile"/>
              </a:rPr>
              <a:t>del Plan de Auditoría</a:t>
            </a:r>
            <a:r>
              <a:rPr lang="es-CO" altLang="es-CO" sz="17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r>
              <a:rPr lang="es-CO" altLang="es-CO" sz="1700" dirty="0" smtClean="0">
                <a:latin typeface="Arial" panose="020B0604020202020204" pitchFamily="34" charset="0"/>
                <a:cs typeface="Arial" panose="020B0604020202020204" pitchFamily="34" charset="0"/>
                <a:hlinkClick r:id="rId10" action="ppaction://hlinkfile"/>
              </a:rPr>
              <a:t>Formato </a:t>
            </a:r>
            <a:r>
              <a:rPr lang="es-CO" altLang="es-CO" sz="1700" dirty="0">
                <a:latin typeface="Arial" panose="020B0604020202020204" pitchFamily="34" charset="0"/>
                <a:cs typeface="Arial" panose="020B0604020202020204" pitchFamily="34" charset="0"/>
                <a:hlinkClick r:id="rId10" action="ppaction://hlinkfile"/>
              </a:rPr>
              <a:t>del Informe de Auditoria</a:t>
            </a:r>
            <a:r>
              <a:rPr lang="es-CO" altLang="es-CO" sz="17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r>
              <a:rPr lang="es-CO" altLang="es-CO" sz="1700" dirty="0" smtClean="0">
                <a:latin typeface="Arial" panose="020B0604020202020204" pitchFamily="34" charset="0"/>
                <a:cs typeface="Arial" panose="020B0604020202020204" pitchFamily="34" charset="0"/>
                <a:hlinkClick r:id="rId11" action="ppaction://hlinkfile"/>
              </a:rPr>
              <a:t>Formato </a:t>
            </a:r>
            <a:r>
              <a:rPr lang="es-CO" altLang="es-CO" sz="1700" dirty="0">
                <a:latin typeface="Arial" panose="020B0604020202020204" pitchFamily="34" charset="0"/>
                <a:cs typeface="Arial" panose="020B0604020202020204" pitchFamily="34" charset="0"/>
                <a:hlinkClick r:id="rId11" action="ppaction://hlinkfile"/>
              </a:rPr>
              <a:t>de Evaluación Auditoría Interna de Calidad</a:t>
            </a:r>
            <a:r>
              <a:rPr lang="es-CO" altLang="es-CO" sz="17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r>
              <a:rPr lang="es-CO" altLang="es-CO" sz="1700" dirty="0" smtClean="0">
                <a:latin typeface="Arial" panose="020B0604020202020204" pitchFamily="34" charset="0"/>
                <a:cs typeface="Arial" panose="020B0604020202020204" pitchFamily="34" charset="0"/>
                <a:hlinkClick r:id="rId12" action="ppaction://hlinkfile"/>
              </a:rPr>
              <a:t>Informe </a:t>
            </a:r>
            <a:r>
              <a:rPr lang="es-CO" altLang="es-CO" sz="1700" dirty="0">
                <a:latin typeface="Arial" panose="020B0604020202020204" pitchFamily="34" charset="0"/>
                <a:cs typeface="Arial" panose="020B0604020202020204" pitchFamily="34" charset="0"/>
                <a:hlinkClick r:id="rId12" action="ppaction://hlinkfile"/>
              </a:rPr>
              <a:t>de Auditoría Interna de Calidad </a:t>
            </a:r>
            <a:r>
              <a:rPr lang="es-CO" altLang="es-CO" sz="1700" dirty="0" smtClean="0">
                <a:latin typeface="Arial" panose="020B0604020202020204" pitchFamily="34" charset="0"/>
                <a:cs typeface="Arial" panose="020B0604020202020204" pitchFamily="34" charset="0"/>
                <a:hlinkClick r:id="rId12" action="ppaction://hlinkfile"/>
              </a:rPr>
              <a:t>2019</a:t>
            </a:r>
            <a:r>
              <a:rPr lang="es-CO" altLang="es-CO" sz="1700" dirty="0" smtClean="0">
                <a:latin typeface="Arial" panose="020B0604020202020204" pitchFamily="34" charset="0"/>
                <a:cs typeface="Arial" panose="020B0604020202020204" pitchFamily="34" charset="0"/>
              </a:rPr>
              <a:t>; (ultima auditoría realizada)</a:t>
            </a:r>
          </a:p>
          <a:p>
            <a:pPr marL="285750" indent="-285750" algn="just">
              <a:buFont typeface="Wingdings" panose="05000000000000000000" pitchFamily="2" charset="2"/>
              <a:buChar char="ü"/>
            </a:pPr>
            <a:r>
              <a:rPr lang="es-CO" altLang="es-CO" sz="1700" dirty="0" smtClean="0">
                <a:latin typeface="Arial" panose="020B0604020202020204" pitchFamily="34" charset="0"/>
                <a:cs typeface="Arial" panose="020B0604020202020204" pitchFamily="34" charset="0"/>
                <a:hlinkClick r:id="rId13" action="ppaction://hlinkfile"/>
              </a:rPr>
              <a:t>Informe </a:t>
            </a:r>
            <a:r>
              <a:rPr lang="es-CO" altLang="es-CO" sz="1700" dirty="0">
                <a:latin typeface="Arial" panose="020B0604020202020204" pitchFamily="34" charset="0"/>
                <a:cs typeface="Arial" panose="020B0604020202020204" pitchFamily="34" charset="0"/>
                <a:hlinkClick r:id="rId13" action="ppaction://hlinkfile"/>
              </a:rPr>
              <a:t>de Auditoría </a:t>
            </a:r>
            <a:r>
              <a:rPr lang="es-CO" altLang="es-CO" sz="1700" dirty="0" smtClean="0">
                <a:latin typeface="Arial" panose="020B0604020202020204" pitchFamily="34" charset="0"/>
                <a:cs typeface="Arial" panose="020B0604020202020204" pitchFamily="34" charset="0"/>
                <a:hlinkClick r:id="rId13" action="ppaction://hlinkfile"/>
              </a:rPr>
              <a:t>Externa de Calidad 2019-ICONTEC.</a:t>
            </a:r>
            <a:endParaRPr lang="es-CO" altLang="es-CO" sz="17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CO" altLang="es-CO" sz="1700" dirty="0" smtClean="0">
                <a:latin typeface="Arial" panose="020B0604020202020204" pitchFamily="34" charset="0"/>
                <a:cs typeface="Arial" panose="020B0604020202020204" pitchFamily="34" charset="0"/>
                <a:hlinkClick r:id="rId14" action="ppaction://hlinkfile"/>
              </a:rPr>
              <a:t>Informe de Auditoría Externa Sistema de Gestión Ambiental 2019-ICONTEC</a:t>
            </a:r>
            <a:endParaRPr lang="es-CO" altLang="es-CO" sz="1700" dirty="0">
              <a:latin typeface="Arial" panose="020B0604020202020204" pitchFamily="34" charset="0"/>
              <a:cs typeface="Arial" panose="020B0604020202020204" pitchFamily="34" charset="0"/>
            </a:endParaRPr>
          </a:p>
          <a:p>
            <a:pPr algn="just"/>
            <a:endParaRPr lang="es-CO" altLang="es-CO"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49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926674" y="1451606"/>
            <a:ext cx="8217326" cy="5262979"/>
          </a:xfrm>
          <a:prstGeom prst="rect">
            <a:avLst/>
          </a:prstGeom>
        </p:spPr>
        <p:txBody>
          <a:bodyPr wrap="square">
            <a:spAutoFit/>
          </a:bodyPr>
          <a:lstStyle/>
          <a:p>
            <a:pPr algn="just"/>
            <a:r>
              <a:rPr lang="es-CO" altLang="es-CO" sz="1600" b="1" dirty="0" smtClean="0">
                <a:latin typeface="Arial" panose="020B0604020202020204" pitchFamily="34" charset="0"/>
                <a:cs typeface="Arial" panose="020B0604020202020204" pitchFamily="34" charset="0"/>
              </a:rPr>
              <a:t>7.3.ELABORACIÓN PROGRAMA Y PLAN DE AUDITORÍA ESPECIFICO:</a:t>
            </a:r>
          </a:p>
          <a:p>
            <a:pPr algn="just"/>
            <a:endParaRPr lang="es-CO" altLang="es-CO" sz="1600" dirty="0" smtClean="0">
              <a:latin typeface="Arial" panose="020B0604020202020204" pitchFamily="34" charset="0"/>
              <a:cs typeface="Arial" panose="020B0604020202020204" pitchFamily="34" charset="0"/>
            </a:endParaRPr>
          </a:p>
          <a:p>
            <a:pPr algn="just"/>
            <a:r>
              <a:rPr lang="es-CO" altLang="es-CO" sz="1600" dirty="0" smtClean="0">
                <a:latin typeface="Arial" panose="020B0604020202020204" pitchFamily="34" charset="0"/>
                <a:cs typeface="Arial" panose="020B0604020202020204" pitchFamily="34" charset="0"/>
              </a:rPr>
              <a:t>Con </a:t>
            </a:r>
            <a:r>
              <a:rPr lang="es-CO" altLang="es-CO" sz="1600" dirty="0">
                <a:latin typeface="Arial" panose="020B0604020202020204" pitchFamily="34" charset="0"/>
                <a:cs typeface="Arial" panose="020B0604020202020204" pitchFamily="34" charset="0"/>
              </a:rPr>
              <a:t>base en el Plan de Auditoría Interna de Calidad </a:t>
            </a:r>
            <a:r>
              <a:rPr lang="es-CO" altLang="es-CO" sz="1600" dirty="0" smtClean="0">
                <a:latin typeface="Arial" panose="020B0604020202020204" pitchFamily="34" charset="0"/>
                <a:cs typeface="Arial" panose="020B0604020202020204" pitchFamily="34" charset="0"/>
              </a:rPr>
              <a:t>2020 aprobado el 13/07/2020:</a:t>
            </a:r>
          </a:p>
          <a:p>
            <a:pPr algn="just"/>
            <a:endParaRPr lang="es-CO" altLang="es-CO"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CO" altLang="es-CO" sz="1600" dirty="0">
                <a:latin typeface="Arial" panose="020B0604020202020204" pitchFamily="34" charset="0"/>
                <a:cs typeface="Arial" panose="020B0604020202020204" pitchFamily="34" charset="0"/>
              </a:rPr>
              <a:t>E</a:t>
            </a:r>
            <a:r>
              <a:rPr lang="es-CO" altLang="es-CO" sz="1600" dirty="0" smtClean="0">
                <a:latin typeface="Arial" panose="020B0604020202020204" pitchFamily="34" charset="0"/>
                <a:cs typeface="Arial" panose="020B0604020202020204" pitchFamily="34" charset="0"/>
              </a:rPr>
              <a:t>l </a:t>
            </a:r>
            <a:r>
              <a:rPr lang="es-CO" altLang="es-CO" sz="1600" dirty="0">
                <a:latin typeface="Arial" panose="020B0604020202020204" pitchFamily="34" charset="0"/>
                <a:cs typeface="Arial" panose="020B0604020202020204" pitchFamily="34" charset="0"/>
              </a:rPr>
              <a:t>Auditor </a:t>
            </a:r>
            <a:r>
              <a:rPr lang="es-CO" altLang="es-CO" sz="1600" dirty="0" smtClean="0">
                <a:latin typeface="Arial" panose="020B0604020202020204" pitchFamily="34" charset="0"/>
                <a:cs typeface="Arial" panose="020B0604020202020204" pitchFamily="34" charset="0"/>
              </a:rPr>
              <a:t>Líder da los lineamientos al Equipo Auditor para  la elaboración  del Programa y Plan de Auditoría especifico (sedes y procesos a auditar);</a:t>
            </a:r>
          </a:p>
          <a:p>
            <a:pPr marL="285750" indent="-285750" algn="just">
              <a:buFont typeface="Wingdings" panose="05000000000000000000" pitchFamily="2" charset="2"/>
              <a:buChar char="ü"/>
            </a:pPr>
            <a:r>
              <a:rPr lang="es-CO" altLang="es-CO" sz="1600" dirty="0" smtClean="0">
                <a:latin typeface="Arial" panose="020B0604020202020204" pitchFamily="34" charset="0"/>
                <a:cs typeface="Arial" panose="020B0604020202020204" pitchFamily="34" charset="0"/>
              </a:rPr>
              <a:t>El auditor remitirá al Auditor Líder el Programa y Plan de Auditorías para su aprobación;</a:t>
            </a:r>
          </a:p>
          <a:p>
            <a:pPr marL="285750" indent="-285750" algn="just">
              <a:buFont typeface="Wingdings" panose="05000000000000000000" pitchFamily="2" charset="2"/>
              <a:buChar char="ü"/>
            </a:pPr>
            <a:r>
              <a:rPr lang="es-CO" altLang="es-CO" sz="1600" dirty="0" smtClean="0">
                <a:latin typeface="Arial" panose="020B0604020202020204" pitchFamily="34" charset="0"/>
                <a:cs typeface="Arial" panose="020B0604020202020204" pitchFamily="34" charset="0"/>
              </a:rPr>
              <a:t>Una vez aprobado el Programa y Plan de Auditorías por el Auditor Líder, el Auditor remitirá vía electrónica al Líder del Proceso, para los fines pertinentes;</a:t>
            </a:r>
          </a:p>
          <a:p>
            <a:pPr marL="285750" indent="-285750" algn="just">
              <a:buFont typeface="Wingdings" panose="05000000000000000000" pitchFamily="2" charset="2"/>
              <a:buChar char="ü"/>
            </a:pPr>
            <a:r>
              <a:rPr lang="es-CO" altLang="es-CO" sz="1600" dirty="0" smtClean="0">
                <a:latin typeface="Arial" panose="020B0604020202020204" pitchFamily="34" charset="0"/>
                <a:cs typeface="Arial" panose="020B0604020202020204" pitchFamily="34" charset="0"/>
              </a:rPr>
              <a:t>La planeación y la elaboración del programa de auditoria debe ajustarse a los lineamientos establecidos por la Coordinación Nacional del SIGCMA, para realización de auditorías remotas o auditorias internas en tiempos de pandemia: COVID-19;</a:t>
            </a:r>
          </a:p>
          <a:p>
            <a:pPr marL="285750" indent="-285750" algn="just">
              <a:buFont typeface="Wingdings" panose="05000000000000000000" pitchFamily="2" charset="2"/>
              <a:buChar char="ü"/>
            </a:pPr>
            <a:r>
              <a:rPr lang="es-CO" altLang="es-CO" sz="1600" dirty="0" smtClean="0">
                <a:latin typeface="Arial" panose="020B0604020202020204" pitchFamily="34" charset="0"/>
                <a:cs typeface="Arial" panose="020B0604020202020204" pitchFamily="34" charset="0"/>
              </a:rPr>
              <a:t> La </a:t>
            </a:r>
            <a:r>
              <a:rPr lang="es-CO" altLang="es-CO" sz="1600" dirty="0">
                <a:latin typeface="Arial" panose="020B0604020202020204" pitchFamily="34" charset="0"/>
                <a:cs typeface="Arial" panose="020B0604020202020204" pitchFamily="34" charset="0"/>
              </a:rPr>
              <a:t>planeación </a:t>
            </a:r>
            <a:r>
              <a:rPr lang="es-CO" altLang="es-CO" sz="1600" dirty="0" smtClean="0">
                <a:latin typeface="Arial" panose="020B0604020202020204" pitchFamily="34" charset="0"/>
                <a:cs typeface="Arial" panose="020B0604020202020204" pitchFamily="34" charset="0"/>
              </a:rPr>
              <a:t>debe ajustarse </a:t>
            </a:r>
            <a:r>
              <a:rPr lang="es-CO" altLang="es-CO" sz="1600" dirty="0">
                <a:latin typeface="Arial" panose="020B0604020202020204" pitchFamily="34" charset="0"/>
                <a:cs typeface="Arial" panose="020B0604020202020204" pitchFamily="34" charset="0"/>
              </a:rPr>
              <a:t>a la realidad </a:t>
            </a:r>
            <a:r>
              <a:rPr lang="es-CO" altLang="es-CO" sz="1600" dirty="0" smtClean="0">
                <a:latin typeface="Arial" panose="020B0604020202020204" pitchFamily="34" charset="0"/>
                <a:cs typeface="Arial" panose="020B0604020202020204" pitchFamily="34" charset="0"/>
              </a:rPr>
              <a:t> contextual </a:t>
            </a:r>
            <a:r>
              <a:rPr lang="es-CO" altLang="es-CO" sz="1600" dirty="0">
                <a:latin typeface="Arial" panose="020B0604020202020204" pitchFamily="34" charset="0"/>
                <a:cs typeface="Arial" panose="020B0604020202020204" pitchFamily="34" charset="0"/>
              </a:rPr>
              <a:t>que va a </a:t>
            </a:r>
            <a:r>
              <a:rPr lang="es-CO" altLang="es-CO" sz="1600" dirty="0" smtClean="0">
                <a:latin typeface="Arial" panose="020B0604020202020204" pitchFamily="34" charset="0"/>
                <a:cs typeface="Arial" panose="020B0604020202020204" pitchFamily="34" charset="0"/>
              </a:rPr>
              <a:t>auditar, teniendo en cuenta que en el ejercicio de auditoria se debe cumplir el CICLO PHVA;</a:t>
            </a:r>
          </a:p>
          <a:p>
            <a:pPr marL="285750" indent="-285750" algn="just">
              <a:buFont typeface="Wingdings" panose="05000000000000000000" pitchFamily="2" charset="2"/>
              <a:buChar char="ü"/>
            </a:pPr>
            <a:r>
              <a:rPr lang="es-CO" altLang="es-CO" sz="1600" dirty="0" smtClean="0">
                <a:latin typeface="Arial" panose="020B0604020202020204" pitchFamily="34" charset="0"/>
                <a:cs typeface="Arial" panose="020B0604020202020204" pitchFamily="34" charset="0"/>
              </a:rPr>
              <a:t>Para la realización de la auditoría debe tener formalizado previamente (firmado) tanto el Programa como el Plan de Auditoría;</a:t>
            </a:r>
          </a:p>
          <a:p>
            <a:pPr marL="285750" indent="-285750" algn="just">
              <a:buFont typeface="Wingdings" panose="05000000000000000000" pitchFamily="2" charset="2"/>
              <a:buChar char="ü"/>
            </a:pPr>
            <a:r>
              <a:rPr lang="es-CO" altLang="es-CO" sz="1600" dirty="0" smtClean="0">
                <a:latin typeface="Arial" panose="020B0604020202020204" pitchFamily="34" charset="0"/>
                <a:cs typeface="Arial" panose="020B0604020202020204" pitchFamily="34" charset="0"/>
              </a:rPr>
              <a:t>Si no se cuenta con firma electrónica, el Líder del Proceso debe remitir un e-mail al auditor aceptando el Programa y Plan de Auditoría;</a:t>
            </a:r>
          </a:p>
          <a:p>
            <a:pPr marL="285750" indent="-285750" algn="just">
              <a:buFont typeface="Wingdings" panose="05000000000000000000" pitchFamily="2" charset="2"/>
              <a:buChar char="ü"/>
            </a:pPr>
            <a:r>
              <a:rPr lang="es-CO" altLang="es-CO" sz="1600" dirty="0" smtClean="0">
                <a:latin typeface="Arial" panose="020B0604020202020204" pitchFamily="34" charset="0"/>
                <a:cs typeface="Arial" panose="020B0604020202020204" pitchFamily="34" charset="0"/>
              </a:rPr>
              <a:t>Para todas las comunicaciones es requisito indispensable el uso del correo institucional;</a:t>
            </a:r>
          </a:p>
        </p:txBody>
      </p:sp>
    </p:spTree>
    <p:extLst>
      <p:ext uri="{BB962C8B-B14F-4D97-AF65-F5344CB8AC3E}">
        <p14:creationId xmlns:p14="http://schemas.microsoft.com/office/powerpoint/2010/main" val="400098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Auditorías Remotas - Sistemas de Gestión | TUV NO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8102" y="2285303"/>
            <a:ext cx="6687876" cy="319531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686530" y="5480622"/>
            <a:ext cx="6589447" cy="169277"/>
          </a:xfrm>
          <a:prstGeom prst="rect">
            <a:avLst/>
          </a:prstGeom>
        </p:spPr>
        <p:txBody>
          <a:bodyPr wrap="square">
            <a:spAutoFit/>
          </a:bodyPr>
          <a:lstStyle/>
          <a:p>
            <a:r>
              <a:rPr lang="en-US" sz="500" dirty="0">
                <a:hlinkClick r:id="rId6"/>
              </a:rPr>
              <a:t>https://www.google.com/search?rlz=1C1GCEA_enCO778ES779&amp;source=univ&amp;tbm=isch&amp;q=IMAGENES+AUDITORIAS+REMOTAS&amp;sa=X&amp;ved=2ahUKEwikoZmi0dfqAhVpmuAKHUR3DxQQ7Al6BAgJEBk&amp;biw=1218&amp;bih=617#imgrc=fol4V3XZDLB-tM</a:t>
            </a:r>
            <a:endParaRPr lang="en-US" sz="500" dirty="0"/>
          </a:p>
        </p:txBody>
      </p:sp>
      <p:sp>
        <p:nvSpPr>
          <p:cNvPr id="11" name="CuadroTexto 10"/>
          <p:cNvSpPr txBox="1"/>
          <p:nvPr/>
        </p:nvSpPr>
        <p:spPr>
          <a:xfrm>
            <a:off x="1762760" y="1216814"/>
            <a:ext cx="5816993" cy="1292662"/>
          </a:xfrm>
          <a:prstGeom prst="rect">
            <a:avLst/>
          </a:prstGeom>
          <a:noFill/>
        </p:spPr>
        <p:txBody>
          <a:bodyPr wrap="square" rtlCol="0">
            <a:spAutoFit/>
          </a:bodyPr>
          <a:lstStyle/>
          <a:p>
            <a:pPr algn="ctr"/>
            <a:r>
              <a:rPr lang="es-CO" sz="2000" b="1" dirty="0" smtClean="0"/>
              <a:t>TALLER DE AUDITORÍAS INTERNAS CICLO 2020 </a:t>
            </a:r>
          </a:p>
          <a:p>
            <a:pPr algn="ctr"/>
            <a:r>
              <a:rPr lang="es-CO" sz="2000" b="1" dirty="0" smtClean="0"/>
              <a:t>EN EL CONTEXTO DE LA PANDEMIA DEL COVID-19 </a:t>
            </a:r>
          </a:p>
          <a:p>
            <a:pPr algn="ctr"/>
            <a:r>
              <a:rPr lang="es-CO" sz="2000" b="1" dirty="0" smtClean="0"/>
              <a:t>NORMA NTC ISO 19011:2018</a:t>
            </a:r>
          </a:p>
          <a:p>
            <a:endParaRPr lang="en-US" b="1" dirty="0"/>
          </a:p>
        </p:txBody>
      </p:sp>
      <p:sp>
        <p:nvSpPr>
          <p:cNvPr id="12" name="CuadroTexto 11"/>
          <p:cNvSpPr txBox="1"/>
          <p:nvPr/>
        </p:nvSpPr>
        <p:spPr>
          <a:xfrm>
            <a:off x="3211721" y="5869379"/>
            <a:ext cx="4031896" cy="923330"/>
          </a:xfrm>
          <a:prstGeom prst="rect">
            <a:avLst/>
          </a:prstGeom>
          <a:noFill/>
        </p:spPr>
        <p:txBody>
          <a:bodyPr wrap="square" rtlCol="0">
            <a:spAutoFit/>
          </a:bodyPr>
          <a:lstStyle/>
          <a:p>
            <a:pPr algn="ctr"/>
            <a:r>
              <a:rPr lang="es-CO" dirty="0" smtClean="0"/>
              <a:t>WILLIAM ESPINOSA SANTAMARÍA</a:t>
            </a:r>
          </a:p>
          <a:p>
            <a:pPr algn="ctr"/>
            <a:r>
              <a:rPr lang="es-CO" dirty="0" smtClean="0"/>
              <a:t>Coordinador Nacional</a:t>
            </a:r>
          </a:p>
          <a:p>
            <a:pPr algn="ctr"/>
            <a:r>
              <a:rPr lang="es-CO" dirty="0" smtClean="0"/>
              <a:t>Julio 23 de 2020</a:t>
            </a:r>
            <a:endParaRPr lang="en-US" dirty="0"/>
          </a:p>
        </p:txBody>
      </p:sp>
    </p:spTree>
    <p:extLst>
      <p:ext uri="{BB962C8B-B14F-4D97-AF65-F5344CB8AC3E}">
        <p14:creationId xmlns:p14="http://schemas.microsoft.com/office/powerpoint/2010/main" val="323419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899592" y="1416558"/>
            <a:ext cx="7997560" cy="5816977"/>
          </a:xfrm>
          <a:prstGeom prst="rect">
            <a:avLst/>
          </a:prstGeom>
        </p:spPr>
        <p:txBody>
          <a:bodyPr wrap="square">
            <a:spAutoFit/>
          </a:bodyPr>
          <a:lstStyle/>
          <a:p>
            <a:pPr algn="just"/>
            <a:r>
              <a:rPr lang="es-CO" altLang="es-CO" b="1" dirty="0" smtClean="0">
                <a:latin typeface="Arial" panose="020B0604020202020204" pitchFamily="34" charset="0"/>
                <a:cs typeface="Arial" panose="020B0604020202020204" pitchFamily="34" charset="0"/>
              </a:rPr>
              <a:t>7.4. CONDICIONES MÍNIMAS A TENER EN CUENTA:</a:t>
            </a:r>
          </a:p>
          <a:p>
            <a:pPr algn="just"/>
            <a:endParaRPr lang="es-CO" altLang="es-CO" sz="1600" b="1"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CO" altLang="es-CO" sz="1600" dirty="0" smtClean="0">
                <a:latin typeface="Arial" panose="020B0604020202020204" pitchFamily="34" charset="0"/>
                <a:cs typeface="Arial" panose="020B0604020202020204" pitchFamily="34" charset="0"/>
              </a:rPr>
              <a:t>Elabore </a:t>
            </a:r>
            <a:r>
              <a:rPr lang="es-CO" altLang="es-CO" sz="1600" dirty="0">
                <a:latin typeface="Arial" panose="020B0604020202020204" pitchFamily="34" charset="0"/>
                <a:cs typeface="Arial" panose="020B0604020202020204" pitchFamily="34" charset="0"/>
              </a:rPr>
              <a:t>una propuesta de Agenda para el </a:t>
            </a:r>
            <a:r>
              <a:rPr lang="es-CO" altLang="es-CO" sz="1600" dirty="0" smtClean="0">
                <a:latin typeface="Arial" panose="020B0604020202020204" pitchFamily="34" charset="0"/>
                <a:cs typeface="Arial" panose="020B0604020202020204" pitchFamily="34" charset="0"/>
              </a:rPr>
              <a:t>acto de instalación </a:t>
            </a:r>
            <a:r>
              <a:rPr lang="es-CO" altLang="es-CO" sz="1600" dirty="0">
                <a:latin typeface="Arial" panose="020B0604020202020204" pitchFamily="34" charset="0"/>
                <a:cs typeface="Arial" panose="020B0604020202020204" pitchFamily="34" charset="0"/>
              </a:rPr>
              <a:t>del proceso de Auditoria Interna y consúltela con el Líder del Sistema; </a:t>
            </a:r>
            <a:endParaRPr lang="es-CO" altLang="es-CO"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CO" sz="1600" dirty="0">
                <a:latin typeface="Arial" panose="020B0604020202020204" pitchFamily="34" charset="0"/>
                <a:cs typeface="Arial" panose="020B0604020202020204" pitchFamily="34" charset="0"/>
              </a:rPr>
              <a:t>utilizan herramientas tecnológicas como Microsoft </a:t>
            </a:r>
            <a:r>
              <a:rPr lang="es-CO" sz="1600" dirty="0" err="1">
                <a:latin typeface="Arial" panose="020B0604020202020204" pitchFamily="34" charset="0"/>
                <a:cs typeface="Arial" panose="020B0604020202020204" pitchFamily="34" charset="0"/>
              </a:rPr>
              <a:t>Teams</a:t>
            </a:r>
            <a:r>
              <a:rPr lang="es-CO" sz="1600" dirty="0">
                <a:latin typeface="Arial" panose="020B0604020202020204" pitchFamily="34" charset="0"/>
                <a:cs typeface="Arial" panose="020B0604020202020204" pitchFamily="34" charset="0"/>
              </a:rPr>
              <a:t>, Skype, Zoom Meeting o </a:t>
            </a:r>
            <a:r>
              <a:rPr lang="es-CO" sz="1600" dirty="0" err="1" smtClean="0">
                <a:latin typeface="Arial" panose="020B0604020202020204" pitchFamily="34" charset="0"/>
                <a:cs typeface="Arial" panose="020B0604020202020204" pitchFamily="34" charset="0"/>
              </a:rPr>
              <a:t>GoTo</a:t>
            </a:r>
            <a:r>
              <a:rPr lang="es-CO" sz="1600" dirty="0" smtClean="0">
                <a:latin typeface="Arial" panose="020B0604020202020204" pitchFamily="34" charset="0"/>
                <a:cs typeface="Arial" panose="020B0604020202020204" pitchFamily="34" charset="0"/>
              </a:rPr>
              <a:t>, previamente consulte con los auditados si tienen o pueden bajar estas herramientas; evite imponer su criterio en estos procesos, sea flexible en la medida de lo posible;</a:t>
            </a:r>
            <a:endParaRPr lang="es-CO" altLang="es-CO" sz="16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CO" altLang="es-CO" sz="1600" dirty="0" smtClean="0">
                <a:latin typeface="Arial" panose="020B0604020202020204" pitchFamily="34" charset="0"/>
                <a:cs typeface="Arial" panose="020B0604020202020204" pitchFamily="34" charset="0"/>
              </a:rPr>
              <a:t>A través de la Plataforma Tecnológica convenida (</a:t>
            </a:r>
            <a:r>
              <a:rPr lang="es-CO" sz="1600" dirty="0">
                <a:latin typeface="Arial" panose="020B0604020202020204" pitchFamily="34" charset="0"/>
                <a:cs typeface="Arial" panose="020B0604020202020204" pitchFamily="34" charset="0"/>
              </a:rPr>
              <a:t>utilizan herramientas tecnológicas como Microsoft </a:t>
            </a:r>
            <a:r>
              <a:rPr lang="es-CO" sz="1600" dirty="0" err="1">
                <a:latin typeface="Arial" panose="020B0604020202020204" pitchFamily="34" charset="0"/>
                <a:cs typeface="Arial" panose="020B0604020202020204" pitchFamily="34" charset="0"/>
              </a:rPr>
              <a:t>Teams</a:t>
            </a:r>
            <a:r>
              <a:rPr lang="es-CO" sz="1600" dirty="0">
                <a:latin typeface="Arial" panose="020B0604020202020204" pitchFamily="34" charset="0"/>
                <a:cs typeface="Arial" panose="020B0604020202020204" pitchFamily="34" charset="0"/>
              </a:rPr>
              <a:t>, Skype, Zoom Meeting o </a:t>
            </a:r>
            <a:r>
              <a:rPr lang="es-CO" sz="1600" dirty="0" err="1">
                <a:latin typeface="Arial" panose="020B0604020202020204" pitchFamily="34" charset="0"/>
                <a:cs typeface="Arial" panose="020B0604020202020204" pitchFamily="34" charset="0"/>
              </a:rPr>
              <a:t>GoTo</a:t>
            </a:r>
            <a:r>
              <a:rPr lang="es-CO" sz="1600" dirty="0">
                <a:latin typeface="Arial" panose="020B0604020202020204" pitchFamily="34" charset="0"/>
                <a:cs typeface="Arial" panose="020B0604020202020204" pitchFamily="34" charset="0"/>
              </a:rPr>
              <a:t> Meeting</a:t>
            </a:r>
            <a:r>
              <a:rPr lang="es-CO" sz="1600" dirty="0" smtClean="0">
                <a:latin typeface="Arial" panose="020B0604020202020204" pitchFamily="34" charset="0"/>
                <a:cs typeface="Arial" panose="020B0604020202020204" pitchFamily="34" charset="0"/>
              </a:rPr>
              <a:t>.</a:t>
            </a:r>
            <a:r>
              <a:rPr lang="es-CO" altLang="es-CO" sz="1600" dirty="0" smtClean="0">
                <a:latin typeface="Arial" panose="020B0604020202020204" pitchFamily="34" charset="0"/>
                <a:cs typeface="Arial" panose="020B0604020202020204" pitchFamily="34" charset="0"/>
              </a:rPr>
              <a:t> cite a los Lideres de Proceso y Profesionales de Enlace a las entrevistas programadas previamente;</a:t>
            </a:r>
          </a:p>
          <a:p>
            <a:pPr marL="285750" indent="-285750" algn="just">
              <a:buFont typeface="Wingdings" panose="05000000000000000000" pitchFamily="2" charset="2"/>
              <a:buChar char="ü"/>
            </a:pPr>
            <a:r>
              <a:rPr lang="es-CO" altLang="es-CO" sz="1600" dirty="0" smtClean="0">
                <a:latin typeface="Arial" panose="020B0604020202020204" pitchFamily="34" charset="0"/>
                <a:cs typeface="Arial" panose="020B0604020202020204" pitchFamily="34" charset="0"/>
              </a:rPr>
              <a:t>Contáctese  </a:t>
            </a:r>
            <a:r>
              <a:rPr lang="es-CO" altLang="es-CO" sz="1600" dirty="0">
                <a:latin typeface="Arial" panose="020B0604020202020204" pitchFamily="34" charset="0"/>
                <a:cs typeface="Arial" panose="020B0604020202020204" pitchFamily="34" charset="0"/>
              </a:rPr>
              <a:t>con el Líder del Sistema con el fin de coordinar los aspectos logísticos para la realización de la Auditoria dentro el término </a:t>
            </a:r>
            <a:r>
              <a:rPr lang="es-CO" altLang="es-CO" sz="1600" dirty="0" smtClean="0">
                <a:latin typeface="Arial" panose="020B0604020202020204" pitchFamily="34" charset="0"/>
                <a:cs typeface="Arial" panose="020B0604020202020204" pitchFamily="34" charset="0"/>
              </a:rPr>
              <a:t>establecido;</a:t>
            </a:r>
            <a:endParaRPr lang="es-CO" altLang="es-CO"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CO" altLang="es-CO" sz="1600" dirty="0" smtClean="0">
                <a:latin typeface="Arial" panose="020B0604020202020204" pitchFamily="34" charset="0"/>
                <a:cs typeface="Arial" panose="020B0604020202020204" pitchFamily="34" charset="0"/>
              </a:rPr>
              <a:t>Trate de que todo el proceso quede debidamente documentado;</a:t>
            </a:r>
          </a:p>
          <a:p>
            <a:pPr marL="285750" indent="-285750" algn="just">
              <a:buFont typeface="Wingdings" panose="05000000000000000000" pitchFamily="2" charset="2"/>
              <a:buChar char="ü"/>
            </a:pPr>
            <a:r>
              <a:rPr lang="es-CO" altLang="es-CO" sz="1600" dirty="0" smtClean="0">
                <a:latin typeface="Arial" panose="020B0604020202020204" pitchFamily="34" charset="0"/>
                <a:cs typeface="Arial" panose="020B0604020202020204" pitchFamily="34" charset="0"/>
              </a:rPr>
              <a:t>Tenga </a:t>
            </a:r>
            <a:r>
              <a:rPr lang="es-CO" altLang="es-CO" sz="1600" dirty="0">
                <a:latin typeface="Arial" panose="020B0604020202020204" pitchFamily="34" charset="0"/>
                <a:cs typeface="Arial" panose="020B0604020202020204" pitchFamily="34" charset="0"/>
              </a:rPr>
              <a:t>especial cuidado  en </a:t>
            </a:r>
            <a:r>
              <a:rPr lang="es-CO" altLang="es-CO" sz="1600" dirty="0" smtClean="0">
                <a:latin typeface="Arial" panose="020B0604020202020204" pitchFamily="34" charset="0"/>
                <a:cs typeface="Arial" panose="020B0604020202020204" pitchFamily="34" charset="0"/>
              </a:rPr>
              <a:t>tener y mantener </a:t>
            </a:r>
            <a:r>
              <a:rPr lang="es-CO" altLang="es-CO" sz="1600" dirty="0">
                <a:latin typeface="Arial" panose="020B0604020202020204" pitchFamily="34" charset="0"/>
                <a:cs typeface="Arial" panose="020B0604020202020204" pitchFamily="34" charset="0"/>
              </a:rPr>
              <a:t>una excelente presentación personal</a:t>
            </a:r>
            <a:r>
              <a:rPr lang="es-CO" altLang="es-CO" sz="16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r>
              <a:rPr lang="es-CO" altLang="es-CO" sz="1600" dirty="0" smtClean="0">
                <a:latin typeface="Arial" panose="020B0604020202020204" pitchFamily="34" charset="0"/>
                <a:cs typeface="Arial" panose="020B0604020202020204" pitchFamily="34" charset="0"/>
              </a:rPr>
              <a:t>Sea puntual en todo el proceso; </a:t>
            </a:r>
          </a:p>
          <a:p>
            <a:pPr marL="285750" indent="-285750" algn="just">
              <a:buFont typeface="Wingdings" panose="05000000000000000000" pitchFamily="2" charset="2"/>
              <a:buChar char="ü"/>
            </a:pPr>
            <a:r>
              <a:rPr lang="es-CO" altLang="es-CO" sz="1600" dirty="0" smtClean="0">
                <a:latin typeface="Arial" panose="020B0604020202020204" pitchFamily="34" charset="0"/>
                <a:cs typeface="Arial" panose="020B0604020202020204" pitchFamily="34" charset="0"/>
              </a:rPr>
              <a:t>Tenga </a:t>
            </a:r>
            <a:r>
              <a:rPr lang="es-CO" altLang="es-CO" sz="1600" dirty="0">
                <a:latin typeface="Arial" panose="020B0604020202020204" pitchFamily="34" charset="0"/>
                <a:cs typeface="Arial" panose="020B0604020202020204" pitchFamily="34" charset="0"/>
              </a:rPr>
              <a:t>especial cuidado de presentarse ante el Líder del Sistema de Gestión de Calidad en el respectivo contexto (ser afable, cordial, </a:t>
            </a:r>
            <a:r>
              <a:rPr lang="es-CO" altLang="es-CO" sz="1600" dirty="0" smtClean="0">
                <a:latin typeface="Arial" panose="020B0604020202020204" pitchFamily="34" charset="0"/>
                <a:cs typeface="Arial" panose="020B0604020202020204" pitchFamily="34" charset="0"/>
              </a:rPr>
              <a:t>inspire </a:t>
            </a:r>
            <a:r>
              <a:rPr lang="es-CO" altLang="es-CO" sz="1600" dirty="0">
                <a:latin typeface="Arial" panose="020B0604020202020204" pitchFamily="34" charset="0"/>
                <a:cs typeface="Arial" panose="020B0604020202020204" pitchFamily="34" charset="0"/>
              </a:rPr>
              <a:t>confianza</a:t>
            </a:r>
            <a:r>
              <a:rPr lang="es-CO" altLang="es-CO" sz="16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r>
              <a:rPr lang="es-CO" altLang="es-CO" sz="1600" dirty="0" smtClean="0">
                <a:latin typeface="Arial" panose="020B0604020202020204" pitchFamily="34" charset="0"/>
                <a:cs typeface="Arial" panose="020B0604020202020204" pitchFamily="34" charset="0"/>
              </a:rPr>
              <a:t>Mantenga buenas relaciones con las Autoridades,  </a:t>
            </a:r>
            <a:r>
              <a:rPr lang="es-CO" altLang="es-CO" sz="1600" dirty="0">
                <a:latin typeface="Arial" panose="020B0604020202020204" pitchFamily="34" charset="0"/>
                <a:cs typeface="Arial" panose="020B0604020202020204" pitchFamily="34" charset="0"/>
              </a:rPr>
              <a:t>Lideres de </a:t>
            </a:r>
            <a:r>
              <a:rPr lang="es-CO" altLang="es-CO" sz="1600" dirty="0" smtClean="0">
                <a:latin typeface="Arial" panose="020B0604020202020204" pitchFamily="34" charset="0"/>
                <a:cs typeface="Arial" panose="020B0604020202020204" pitchFamily="34" charset="0"/>
              </a:rPr>
              <a:t>Proceso, con los servidores judiciales y en general con todas las partes interesadas y no interesadas.</a:t>
            </a:r>
            <a:endParaRPr lang="es-CO" altLang="es-CO"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endParaRPr lang="es-CO" alt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01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899747" y="4256231"/>
            <a:ext cx="8064586" cy="3416320"/>
          </a:xfrm>
          <a:prstGeom prst="rect">
            <a:avLst/>
          </a:prstGeom>
        </p:spPr>
        <p:txBody>
          <a:bodyPr wrap="square">
            <a:spAutoFit/>
          </a:bodyPr>
          <a:lstStyle/>
          <a:p>
            <a:r>
              <a:rPr lang="es-CO" altLang="es-CO" b="1" dirty="0" smtClean="0"/>
              <a:t>VIII. FASE DE DESARROLLO DE LA AUDITORÍA INTERNA:</a:t>
            </a:r>
            <a:endParaRPr lang="en-US" dirty="0" smtClean="0"/>
          </a:p>
          <a:p>
            <a:pPr algn="just"/>
            <a:endParaRPr lang="es-CO" altLang="es-CO" b="1" dirty="0" smtClean="0"/>
          </a:p>
          <a:p>
            <a:pPr algn="just"/>
            <a:r>
              <a:rPr lang="es-CO" altLang="es-CO" b="1" dirty="0" smtClean="0"/>
              <a:t>8.1. </a:t>
            </a:r>
            <a:r>
              <a:rPr lang="es-CO" b="1" dirty="0">
                <a:latin typeface="Arial" panose="020B0604020202020204" pitchFamily="34" charset="0"/>
                <a:cs typeface="Arial" panose="020B0604020202020204" pitchFamily="34" charset="0"/>
              </a:rPr>
              <a:t>Reunión de apertura </a:t>
            </a:r>
            <a:r>
              <a:rPr lang="es-CO" dirty="0">
                <a:latin typeface="Arial" panose="020B0604020202020204" pitchFamily="34" charset="0"/>
                <a:cs typeface="Arial" panose="020B0604020202020204" pitchFamily="34" charset="0"/>
              </a:rPr>
              <a:t>a nivel nacional del Ciclo de Auditorías Internas Ciclo 2020 y Conversatorio de 9:00 a 11:00 a.m. con el ICONTEC Auditorías en tiempos de </a:t>
            </a:r>
            <a:r>
              <a:rPr lang="es-CO" dirty="0" smtClean="0">
                <a:latin typeface="Arial" panose="020B0604020202020204" pitchFamily="34" charset="0"/>
                <a:cs typeface="Arial" panose="020B0604020202020204" pitchFamily="34" charset="0"/>
              </a:rPr>
              <a:t>Pandemia-COVID-19, presidida por la Magistrada Líder del SIGCMA, Doctora Martha Lucia Olano de Noguera –Plataforma TEAMS, la invitación se envía a través de la Coordinación Nacional del SIGCMA, a partir del 30/07/2020.</a:t>
            </a:r>
            <a:endParaRPr lang="en-US" dirty="0">
              <a:latin typeface="Arial" panose="020B0604020202020204" pitchFamily="34" charset="0"/>
              <a:cs typeface="Arial" panose="020B0604020202020204" pitchFamily="34" charset="0"/>
            </a:endParaRPr>
          </a:p>
          <a:p>
            <a:pPr algn="just"/>
            <a:r>
              <a:rPr lang="es-CO" altLang="es-CO" b="1" dirty="0" smtClean="0"/>
              <a:t> </a:t>
            </a:r>
          </a:p>
          <a:p>
            <a:pPr marL="285750" indent="-285750">
              <a:buFont typeface="Wingdings" panose="05000000000000000000" pitchFamily="2" charset="2"/>
              <a:buChar char="ü"/>
            </a:pPr>
            <a:endParaRPr lang="es-CO" altLang="es-CO" b="1" dirty="0" smtClean="0"/>
          </a:p>
          <a:p>
            <a:endParaRPr lang="es-CO" altLang="es-CO" b="1" dirty="0" smtClean="0"/>
          </a:p>
          <a:p>
            <a:pPr algn="just"/>
            <a:endParaRPr lang="es-CO" altLang="es-CO" dirty="0"/>
          </a:p>
        </p:txBody>
      </p:sp>
      <p:pic>
        <p:nvPicPr>
          <p:cNvPr id="8194" name="Picture 2" descr="Países Miembros - Colomb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1031" y="135463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02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856890" y="679990"/>
            <a:ext cx="3962776" cy="6740307"/>
          </a:xfrm>
          <a:prstGeom prst="rect">
            <a:avLst/>
          </a:prstGeom>
        </p:spPr>
        <p:txBody>
          <a:bodyPr wrap="square">
            <a:spAutoFit/>
          </a:bodyPr>
          <a:lstStyle/>
          <a:p>
            <a:endParaRPr lang="es-CO" altLang="es-CO" b="1" dirty="0" smtClean="0"/>
          </a:p>
          <a:p>
            <a:r>
              <a:rPr lang="es-CO" altLang="es-CO" b="1" dirty="0" smtClean="0"/>
              <a:t> </a:t>
            </a:r>
          </a:p>
          <a:p>
            <a:r>
              <a:rPr lang="es-CO" altLang="es-CO" b="1" dirty="0" smtClean="0"/>
              <a:t>8.2. Acto de INSTALACIÓN </a:t>
            </a:r>
            <a:r>
              <a:rPr lang="es-CO" altLang="es-CO" b="1" dirty="0"/>
              <a:t>DE LA AUDITORÍA INTERNA DE </a:t>
            </a:r>
            <a:r>
              <a:rPr lang="es-CO" altLang="es-CO" b="1" dirty="0" smtClean="0"/>
              <a:t>CALIDAD EN EL CONTEXTO-VIRTUAL-especifico: </a:t>
            </a:r>
            <a:r>
              <a:rPr lang="es-CO" altLang="es-CO" dirty="0" smtClean="0"/>
              <a:t>tenga presente:</a:t>
            </a:r>
          </a:p>
          <a:p>
            <a:endParaRPr lang="es-CO" altLang="es-CO" b="1" dirty="0"/>
          </a:p>
          <a:p>
            <a:pPr marL="285750" indent="-285750" algn="just">
              <a:buFont typeface="Wingdings" panose="05000000000000000000" pitchFamily="2" charset="2"/>
              <a:buChar char="ü"/>
            </a:pPr>
            <a:r>
              <a:rPr lang="es-CO" altLang="es-CO" b="1" dirty="0" smtClean="0"/>
              <a:t> </a:t>
            </a:r>
            <a:r>
              <a:rPr lang="es-CO" altLang="es-CO" dirty="0" smtClean="0"/>
              <a:t>Citar previamente, a través de la Plataforma Tecnológica convenida al Líder del SIGCMA en el contexto, a los Lideres de Proceso y Profesionales de Enlace;</a:t>
            </a:r>
          </a:p>
          <a:p>
            <a:pPr marL="285750" indent="-285750" algn="just">
              <a:buFont typeface="Wingdings" panose="05000000000000000000" pitchFamily="2" charset="2"/>
              <a:buChar char="ü"/>
            </a:pPr>
            <a:r>
              <a:rPr lang="es-CO" altLang="es-CO" dirty="0" smtClean="0"/>
              <a:t>Pedir a uno de los miembros del Equipo Auditor que lidere y haga lectura de la agenda respectiva con el fin de garantizar e orden en el desarrollo del acto de instalación;</a:t>
            </a:r>
          </a:p>
          <a:p>
            <a:pPr marL="285750" indent="-285750" algn="just">
              <a:buFont typeface="Wingdings" panose="05000000000000000000" pitchFamily="2" charset="2"/>
              <a:buChar char="ü"/>
            </a:pPr>
            <a:r>
              <a:rPr lang="es-CO" altLang="es-CO" dirty="0" smtClean="0"/>
              <a:t>Generar las condiciones técnicas y tecnológicas para que todo el proceso quede documentado (grabado preferiblemente)</a:t>
            </a:r>
          </a:p>
          <a:p>
            <a:pPr marL="285750" indent="-285750">
              <a:buFont typeface="Wingdings" panose="05000000000000000000" pitchFamily="2" charset="2"/>
              <a:buChar char="ü"/>
            </a:pPr>
            <a:endParaRPr lang="es-CO" altLang="es-CO" b="1" dirty="0" smtClean="0"/>
          </a:p>
          <a:p>
            <a:endParaRPr lang="es-CO" altLang="es-CO" b="1" dirty="0" smtClean="0"/>
          </a:p>
          <a:p>
            <a:pPr algn="just"/>
            <a:endParaRPr lang="es-CO" altLang="es-CO" dirty="0"/>
          </a:p>
        </p:txBody>
      </p:sp>
      <p:pic>
        <p:nvPicPr>
          <p:cNvPr id="7182" name="Picture 14" descr="LXXI Reunión Ordinaria del Consejo Directivo se desarrolló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666" y="3066866"/>
            <a:ext cx="4345649"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03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841490" y="1185930"/>
            <a:ext cx="4325973" cy="6032421"/>
          </a:xfrm>
          <a:prstGeom prst="rect">
            <a:avLst/>
          </a:prstGeom>
        </p:spPr>
        <p:txBody>
          <a:bodyPr wrap="square">
            <a:spAutoFit/>
          </a:bodyPr>
          <a:lstStyle/>
          <a:p>
            <a:pPr marL="285750" indent="-285750" algn="just">
              <a:buFont typeface="Wingdings" panose="05000000000000000000" pitchFamily="2" charset="2"/>
              <a:buChar char="ü"/>
            </a:pPr>
            <a:r>
              <a:rPr lang="es-CO" altLang="es-CO" sz="1600" b="1" dirty="0">
                <a:latin typeface="Arial" panose="020B0604020202020204" pitchFamily="34" charset="0"/>
                <a:cs typeface="Arial" panose="020B0604020202020204" pitchFamily="34" charset="0"/>
              </a:rPr>
              <a:t>Se desarrolla </a:t>
            </a:r>
            <a:r>
              <a:rPr lang="es-CO" altLang="es-CO" sz="1600" b="1" dirty="0" smtClean="0">
                <a:latin typeface="Arial" panose="020B0604020202020204" pitchFamily="34" charset="0"/>
                <a:cs typeface="Arial" panose="020B0604020202020204" pitchFamily="34" charset="0"/>
              </a:rPr>
              <a:t>la agenda previamente establecida;</a:t>
            </a:r>
          </a:p>
          <a:p>
            <a:pPr marL="285750" indent="-285750" algn="just">
              <a:buFont typeface="Wingdings" panose="05000000000000000000" pitchFamily="2" charset="2"/>
              <a:buChar char="ü"/>
            </a:pPr>
            <a:r>
              <a:rPr lang="es-CO" altLang="es-CO" sz="1600" b="1" dirty="0" smtClean="0">
                <a:latin typeface="Arial" panose="020B0604020202020204" pitchFamily="34" charset="0"/>
                <a:cs typeface="Arial" panose="020B0604020202020204" pitchFamily="34" charset="0"/>
              </a:rPr>
              <a:t>Recuerde que en el acto de instalación de las Auditorías internas los puntos claves son: </a:t>
            </a:r>
          </a:p>
          <a:p>
            <a:pPr algn="just"/>
            <a:endParaRPr lang="es-CO" altLang="es-CO" sz="1600" b="1" dirty="0" smtClean="0">
              <a:latin typeface="Arial" panose="020B0604020202020204" pitchFamily="34" charset="0"/>
              <a:cs typeface="Arial" panose="020B0604020202020204" pitchFamily="34" charset="0"/>
            </a:endParaRPr>
          </a:p>
          <a:p>
            <a:pPr algn="just"/>
            <a:r>
              <a:rPr lang="es-CO" altLang="es-CO" sz="1600" b="1" dirty="0">
                <a:latin typeface="Arial" panose="020B0604020202020204" pitchFamily="34" charset="0"/>
                <a:cs typeface="Arial" panose="020B0604020202020204" pitchFamily="34" charset="0"/>
              </a:rPr>
              <a:t> </a:t>
            </a:r>
            <a:r>
              <a:rPr lang="es-CO" altLang="es-CO" sz="1600" b="1" dirty="0" smtClean="0">
                <a:latin typeface="Arial" panose="020B0604020202020204" pitchFamily="34" charset="0"/>
                <a:cs typeface="Arial" panose="020B0604020202020204" pitchFamily="34" charset="0"/>
              </a:rPr>
              <a:t>    1) Intervención del Presidente de la Corporación;</a:t>
            </a:r>
          </a:p>
          <a:p>
            <a:pPr algn="just"/>
            <a:r>
              <a:rPr lang="es-CO" altLang="es-CO" sz="1600" b="1" dirty="0">
                <a:latin typeface="Arial" panose="020B0604020202020204" pitchFamily="34" charset="0"/>
                <a:cs typeface="Arial" panose="020B0604020202020204" pitchFamily="34" charset="0"/>
              </a:rPr>
              <a:t> </a:t>
            </a:r>
            <a:r>
              <a:rPr lang="es-CO" altLang="es-CO" sz="1600" b="1" dirty="0" smtClean="0">
                <a:latin typeface="Arial" panose="020B0604020202020204" pitchFamily="34" charset="0"/>
                <a:cs typeface="Arial" panose="020B0604020202020204" pitchFamily="34" charset="0"/>
              </a:rPr>
              <a:t>    2) </a:t>
            </a:r>
            <a:r>
              <a:rPr lang="es-CO" altLang="es-CO" sz="1600" b="1" dirty="0">
                <a:latin typeface="Arial" panose="020B0604020202020204" pitchFamily="34" charset="0"/>
                <a:cs typeface="Arial" panose="020B0604020202020204" pitchFamily="34" charset="0"/>
              </a:rPr>
              <a:t>Intervención </a:t>
            </a:r>
            <a:r>
              <a:rPr lang="es-CO" altLang="es-CO" sz="1600" b="1" dirty="0" smtClean="0">
                <a:latin typeface="Arial" panose="020B0604020202020204" pitchFamily="34" charset="0"/>
                <a:cs typeface="Arial" panose="020B0604020202020204" pitchFamily="34" charset="0"/>
              </a:rPr>
              <a:t>del Magistrado y/o Juez Líder del SIGCMA (según sea </a:t>
            </a:r>
          </a:p>
          <a:p>
            <a:pPr algn="just"/>
            <a:r>
              <a:rPr lang="es-CO" altLang="es-CO" sz="1600" b="1" dirty="0" smtClean="0">
                <a:latin typeface="Arial" panose="020B0604020202020204" pitchFamily="34" charset="0"/>
                <a:cs typeface="Arial" panose="020B0604020202020204" pitchFamily="34" charset="0"/>
              </a:rPr>
              <a:t>         el caso);</a:t>
            </a:r>
          </a:p>
          <a:p>
            <a:pPr algn="just"/>
            <a:r>
              <a:rPr lang="es-CO" altLang="es-CO" sz="1600" b="1" dirty="0">
                <a:latin typeface="Arial" panose="020B0604020202020204" pitchFamily="34" charset="0"/>
                <a:cs typeface="Arial" panose="020B0604020202020204" pitchFamily="34" charset="0"/>
              </a:rPr>
              <a:t> </a:t>
            </a:r>
            <a:r>
              <a:rPr lang="es-CO" altLang="es-CO" sz="1600" b="1" dirty="0" smtClean="0">
                <a:latin typeface="Arial" panose="020B0604020202020204" pitchFamily="34" charset="0"/>
                <a:cs typeface="Arial" panose="020B0604020202020204" pitchFamily="34" charset="0"/>
              </a:rPr>
              <a:t>     3) Intervención del Director Ejecutivo de Administración Judicial</a:t>
            </a:r>
          </a:p>
          <a:p>
            <a:pPr algn="just"/>
            <a:r>
              <a:rPr lang="es-CO" altLang="es-CO" sz="1600" b="1" dirty="0">
                <a:latin typeface="Arial" panose="020B0604020202020204" pitchFamily="34" charset="0"/>
                <a:cs typeface="Arial" panose="020B0604020202020204" pitchFamily="34" charset="0"/>
              </a:rPr>
              <a:t> </a:t>
            </a:r>
            <a:r>
              <a:rPr lang="es-CO" altLang="es-CO" sz="1600" b="1" dirty="0" smtClean="0">
                <a:latin typeface="Arial" panose="020B0604020202020204" pitchFamily="34" charset="0"/>
                <a:cs typeface="Arial" panose="020B0604020202020204" pitchFamily="34" charset="0"/>
              </a:rPr>
              <a:t>     4) Presentación de los Líderes de Proceso;</a:t>
            </a:r>
          </a:p>
          <a:p>
            <a:pPr algn="just"/>
            <a:r>
              <a:rPr lang="es-CO" altLang="es-CO" sz="1600" b="1" dirty="0">
                <a:latin typeface="Arial" panose="020B0604020202020204" pitchFamily="34" charset="0"/>
                <a:cs typeface="Arial" panose="020B0604020202020204" pitchFamily="34" charset="0"/>
              </a:rPr>
              <a:t> </a:t>
            </a:r>
            <a:r>
              <a:rPr lang="es-CO" altLang="es-CO" sz="1600" b="1" dirty="0" smtClean="0">
                <a:latin typeface="Arial" panose="020B0604020202020204" pitchFamily="34" charset="0"/>
                <a:cs typeface="Arial" panose="020B0604020202020204" pitchFamily="34" charset="0"/>
              </a:rPr>
              <a:t>     5) Presentación de los Profesionales de Enlace;</a:t>
            </a:r>
          </a:p>
          <a:p>
            <a:pPr algn="just"/>
            <a:r>
              <a:rPr lang="es-CO" altLang="es-CO" sz="1600" b="1" dirty="0">
                <a:latin typeface="Arial" panose="020B0604020202020204" pitchFamily="34" charset="0"/>
                <a:cs typeface="Arial" panose="020B0604020202020204" pitchFamily="34" charset="0"/>
              </a:rPr>
              <a:t> </a:t>
            </a:r>
            <a:r>
              <a:rPr lang="es-CO" altLang="es-CO" sz="1600" b="1" dirty="0" smtClean="0">
                <a:latin typeface="Arial" panose="020B0604020202020204" pitchFamily="34" charset="0"/>
                <a:cs typeface="Arial" panose="020B0604020202020204" pitchFamily="34" charset="0"/>
              </a:rPr>
              <a:t>     6) Socialización del Programa de Auditoría – Auditor Líder; </a:t>
            </a:r>
          </a:p>
          <a:p>
            <a:pPr algn="just"/>
            <a:r>
              <a:rPr lang="es-CO" altLang="es-CO" sz="1600" b="1" dirty="0">
                <a:latin typeface="Arial" panose="020B0604020202020204" pitchFamily="34" charset="0"/>
                <a:cs typeface="Arial" panose="020B0604020202020204" pitchFamily="34" charset="0"/>
              </a:rPr>
              <a:t> </a:t>
            </a:r>
            <a:r>
              <a:rPr lang="es-CO" altLang="es-CO" sz="1600" b="1" dirty="0" smtClean="0">
                <a:latin typeface="Arial" panose="020B0604020202020204" pitchFamily="34" charset="0"/>
                <a:cs typeface="Arial" panose="020B0604020202020204" pitchFamily="34" charset="0"/>
              </a:rPr>
              <a:t>     7) Socialización del Plan de Auditoría- Auditor Líder;</a:t>
            </a:r>
          </a:p>
          <a:p>
            <a:pPr algn="just"/>
            <a:r>
              <a:rPr lang="es-CO" altLang="es-CO" sz="1600" b="1" dirty="0">
                <a:latin typeface="Arial" panose="020B0604020202020204" pitchFamily="34" charset="0"/>
                <a:cs typeface="Arial" panose="020B0604020202020204" pitchFamily="34" charset="0"/>
              </a:rPr>
              <a:t> </a:t>
            </a:r>
            <a:r>
              <a:rPr lang="es-CO" altLang="es-CO" sz="1600" b="1" dirty="0" smtClean="0">
                <a:latin typeface="Arial" panose="020B0604020202020204" pitchFamily="34" charset="0"/>
                <a:cs typeface="Arial" panose="020B0604020202020204" pitchFamily="34" charset="0"/>
              </a:rPr>
              <a:t>     8) Presentación del Auditor Líder y el Equipo Auditor</a:t>
            </a:r>
          </a:p>
          <a:p>
            <a:pPr algn="just"/>
            <a:endParaRPr lang="es-CO" altLang="es-CO" b="1" dirty="0"/>
          </a:p>
        </p:txBody>
      </p:sp>
      <p:pic>
        <p:nvPicPr>
          <p:cNvPr id="12" name="Picture 12" descr="Diez claves para realizar con éxito auditorias en rem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626" y="2996952"/>
            <a:ext cx="3553846" cy="173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899592" y="1366005"/>
            <a:ext cx="7997560" cy="5078313"/>
          </a:xfrm>
          <a:prstGeom prst="rect">
            <a:avLst/>
          </a:prstGeom>
        </p:spPr>
        <p:txBody>
          <a:bodyPr wrap="square">
            <a:spAutoFit/>
          </a:bodyPr>
          <a:lstStyle/>
          <a:p>
            <a:pPr marL="285750" indent="-285750" algn="just">
              <a:buFont typeface="Wingdings" panose="05000000000000000000" pitchFamily="2" charset="2"/>
              <a:buChar char="ü"/>
            </a:pPr>
            <a:r>
              <a:rPr lang="es-CO" altLang="es-CO" b="1" dirty="0" smtClean="0"/>
              <a:t>El Auditor Líder es </a:t>
            </a:r>
            <a:r>
              <a:rPr lang="es-CO" altLang="es-CO" b="1" dirty="0"/>
              <a:t>el ultimo que habla </a:t>
            </a:r>
            <a:r>
              <a:rPr lang="es-CO" altLang="es-CO" b="1" dirty="0" smtClean="0"/>
              <a:t>en </a:t>
            </a:r>
            <a:r>
              <a:rPr lang="es-CO" altLang="es-CO" b="1" dirty="0"/>
              <a:t>el Evento de Instalación y formalmente después de saludar a las Autoridades y </a:t>
            </a:r>
            <a:r>
              <a:rPr lang="es-CO" altLang="es-CO" b="1" dirty="0" smtClean="0"/>
              <a:t>Lideres de proceso, </a:t>
            </a:r>
            <a:r>
              <a:rPr lang="es-CO" altLang="es-CO" b="1" dirty="0"/>
              <a:t>debe </a:t>
            </a:r>
            <a:r>
              <a:rPr lang="es-CO" altLang="es-CO" b="1" dirty="0" smtClean="0"/>
              <a:t>especificar con claridad, precisión y concisión  </a:t>
            </a:r>
            <a:r>
              <a:rPr lang="es-CO" altLang="es-CO" b="1" dirty="0"/>
              <a:t>que</a:t>
            </a:r>
            <a:r>
              <a:rPr lang="es-CO" altLang="es-CO" b="1" dirty="0" smtClean="0"/>
              <a:t>:</a:t>
            </a:r>
          </a:p>
          <a:p>
            <a:pPr algn="just"/>
            <a:endParaRPr lang="es-CO" altLang="es-CO" b="1" dirty="0"/>
          </a:p>
          <a:p>
            <a:pPr algn="just">
              <a:buFontTx/>
              <a:buAutoNum type="alphaLcParenR"/>
            </a:pPr>
            <a:r>
              <a:rPr lang="es-CO" altLang="es-CO" b="1" dirty="0" smtClean="0">
                <a:solidFill>
                  <a:srgbClr val="C00000"/>
                </a:solidFill>
              </a:rPr>
              <a:t> El </a:t>
            </a:r>
            <a:r>
              <a:rPr lang="es-CO" altLang="es-CO" b="1" dirty="0">
                <a:solidFill>
                  <a:srgbClr val="C00000"/>
                </a:solidFill>
              </a:rPr>
              <a:t>proceso de Auditorias Internas de Calidad </a:t>
            </a:r>
            <a:r>
              <a:rPr lang="es-CO" altLang="es-CO" b="1" dirty="0" smtClean="0">
                <a:solidFill>
                  <a:srgbClr val="C00000"/>
                </a:solidFill>
              </a:rPr>
              <a:t>Ciclo 2020 </a:t>
            </a:r>
            <a:r>
              <a:rPr lang="es-CO" altLang="es-CO" b="1" dirty="0">
                <a:solidFill>
                  <a:srgbClr val="C00000"/>
                </a:solidFill>
              </a:rPr>
              <a:t>se realiza con fundamento en el proceso planeado por la Coordinación Nacional del SIGCMA y aprobado por el Comité Nacional de </a:t>
            </a:r>
            <a:r>
              <a:rPr lang="es-CO" altLang="es-CO" b="1" dirty="0" smtClean="0">
                <a:solidFill>
                  <a:srgbClr val="C00000"/>
                </a:solidFill>
              </a:rPr>
              <a:t>Calidad el 13/07/2020;</a:t>
            </a:r>
          </a:p>
          <a:p>
            <a:pPr algn="just"/>
            <a:r>
              <a:rPr lang="es-CO" altLang="es-CO" b="1" dirty="0" smtClean="0">
                <a:solidFill>
                  <a:srgbClr val="C00000"/>
                </a:solidFill>
              </a:rPr>
              <a:t>b) Especifica </a:t>
            </a:r>
            <a:r>
              <a:rPr lang="es-CO" altLang="es-CO" b="1" dirty="0">
                <a:solidFill>
                  <a:srgbClr val="C00000"/>
                </a:solidFill>
              </a:rPr>
              <a:t>el Alcance, de acuerdo con el Plan y el Programa de Auditorias previamente aprobado</a:t>
            </a:r>
            <a:r>
              <a:rPr lang="es-CO" altLang="es-CO" b="1" dirty="0" smtClean="0">
                <a:solidFill>
                  <a:srgbClr val="C00000"/>
                </a:solidFill>
              </a:rPr>
              <a:t>;</a:t>
            </a:r>
          </a:p>
          <a:p>
            <a:pPr algn="just"/>
            <a:r>
              <a:rPr lang="es-CO" altLang="es-CO" b="1" dirty="0" smtClean="0">
                <a:solidFill>
                  <a:srgbClr val="C00000"/>
                </a:solidFill>
              </a:rPr>
              <a:t>c) Especifica </a:t>
            </a:r>
            <a:r>
              <a:rPr lang="es-CO" altLang="es-CO" b="1" dirty="0">
                <a:solidFill>
                  <a:srgbClr val="C00000"/>
                </a:solidFill>
              </a:rPr>
              <a:t>que el Objetivo es: </a:t>
            </a:r>
            <a:r>
              <a:rPr lang="es-CO" altLang="es-CO" b="1" i="1" u="sng" dirty="0">
                <a:solidFill>
                  <a:srgbClr val="C00000"/>
                </a:solidFill>
              </a:rPr>
              <a:t>Determinar si el Sistema Integrado de Gestión y  Control de la Calidad y Medio Ambiente SIGCMA, se encuentra conforme con las disposiciones planificadas, con los requisito de las Normas </a:t>
            </a:r>
            <a:r>
              <a:rPr lang="es-CO" dirty="0">
                <a:solidFill>
                  <a:srgbClr val="C00000"/>
                </a:solidFill>
              </a:rPr>
              <a:t>NTC ISO 9001: 2015, NTC ISO 14001:2015 (donde proceda), NTC 6256:2018 y la Guía Técnica de Calidad GTC 286:2018 (donde proceda); </a:t>
            </a:r>
            <a:r>
              <a:rPr lang="es-CO" altLang="es-CO" b="1" i="1" u="sng" dirty="0" smtClean="0">
                <a:solidFill>
                  <a:srgbClr val="C00000"/>
                </a:solidFill>
              </a:rPr>
              <a:t>y </a:t>
            </a:r>
            <a:r>
              <a:rPr lang="es-CO" altLang="es-CO" b="1" i="1" u="sng" dirty="0">
                <a:solidFill>
                  <a:srgbClr val="C00000"/>
                </a:solidFill>
              </a:rPr>
              <a:t>con los requisitos del Sistema de Gestión de Calidad establecidos por la entidad y si se ha implementado y se mantiene de manera eficaz, eficiente y efectivamente el </a:t>
            </a:r>
            <a:r>
              <a:rPr lang="es-CO" altLang="es-CO" b="1" i="1" u="sng" dirty="0" smtClean="0">
                <a:solidFill>
                  <a:srgbClr val="C00000"/>
                </a:solidFill>
              </a:rPr>
              <a:t>mismo;</a:t>
            </a:r>
          </a:p>
          <a:p>
            <a:pPr algn="just"/>
            <a:r>
              <a:rPr lang="es-CO" altLang="es-CO" b="1" i="1" u="sng" dirty="0" smtClean="0">
                <a:solidFill>
                  <a:srgbClr val="C00000"/>
                </a:solidFill>
              </a:rPr>
              <a:t>d) Especifica que el ejercicio de la Auditoría Interna será realizado con base en la Norma NTC ISO 19011:2018.</a:t>
            </a:r>
            <a:endParaRPr lang="es-CO" altLang="es-CO" b="1" i="1" u="sng" dirty="0">
              <a:solidFill>
                <a:srgbClr val="C00000"/>
              </a:solidFill>
            </a:endParaRPr>
          </a:p>
        </p:txBody>
      </p:sp>
    </p:spTree>
    <p:extLst>
      <p:ext uri="{BB962C8B-B14F-4D97-AF65-F5344CB8AC3E}">
        <p14:creationId xmlns:p14="http://schemas.microsoft.com/office/powerpoint/2010/main" val="58798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847936" y="1547603"/>
            <a:ext cx="8168208" cy="4801314"/>
          </a:xfrm>
          <a:prstGeom prst="rect">
            <a:avLst/>
          </a:prstGeom>
        </p:spPr>
        <p:txBody>
          <a:bodyPr wrap="square">
            <a:spAutoFit/>
          </a:bodyPr>
          <a:lstStyle/>
          <a:p>
            <a:pPr algn="just"/>
            <a:r>
              <a:rPr lang="es-CO" altLang="es-CO" b="1" dirty="0" smtClean="0"/>
              <a:t>8.3. DESARROLLO DE LA AUDITORÍA:</a:t>
            </a:r>
          </a:p>
          <a:p>
            <a:pPr algn="just"/>
            <a:endParaRPr lang="es-CO" altLang="es-CO" b="1" dirty="0" smtClean="0"/>
          </a:p>
          <a:p>
            <a:pPr marL="285750" indent="-285750" algn="just">
              <a:buFont typeface="Wingdings" panose="05000000000000000000" pitchFamily="2" charset="2"/>
              <a:buChar char="ü"/>
            </a:pPr>
            <a:r>
              <a:rPr lang="es-CO" altLang="es-CO" dirty="0" smtClean="0"/>
              <a:t>Solicite previamente la información que requiera, de acuerdo con el proceso y procedimiento a auditar;</a:t>
            </a:r>
          </a:p>
          <a:p>
            <a:pPr marL="285750" indent="-285750" algn="just">
              <a:buFont typeface="Wingdings" panose="05000000000000000000" pitchFamily="2" charset="2"/>
              <a:buChar char="ü"/>
            </a:pPr>
            <a:r>
              <a:rPr lang="es-CO" altLang="es-CO" dirty="0" smtClean="0"/>
              <a:t>Tenga la precaución de revisar previamente en el micro sitio del SIGCMA los documentos Institucionales: Plataforma Estratégica; Documentos del SIGCMA –antiguos y actualizados; entre otros;</a:t>
            </a:r>
          </a:p>
          <a:p>
            <a:pPr marL="285750" indent="-285750" algn="just">
              <a:buFont typeface="Wingdings" panose="05000000000000000000" pitchFamily="2" charset="2"/>
              <a:buChar char="ü"/>
            </a:pPr>
            <a:r>
              <a:rPr lang="es-CO" altLang="es-CO" dirty="0" smtClean="0"/>
              <a:t>Cite previamente a los Lideres y Profesionales de Enlace para las entrevistas que deba realizar;</a:t>
            </a:r>
          </a:p>
          <a:p>
            <a:pPr marL="285750" indent="-285750" algn="just">
              <a:buFont typeface="Wingdings" panose="05000000000000000000" pitchFamily="2" charset="2"/>
              <a:buChar char="ü"/>
            </a:pPr>
            <a:r>
              <a:rPr lang="es-CO" altLang="es-CO" dirty="0" smtClean="0"/>
              <a:t>Inicie </a:t>
            </a:r>
            <a:r>
              <a:rPr lang="es-CO" altLang="es-CO" dirty="0"/>
              <a:t>la Auditoría conforme a lo Planeado, sea estricto en el cumplimiento de los horarios y procesos planeados-recuerde que es su imagen y su calidad de Auditor la que esta en juego; </a:t>
            </a:r>
            <a:endParaRPr lang="es-CO" altLang="es-CO" dirty="0" smtClean="0"/>
          </a:p>
          <a:p>
            <a:pPr marL="285750" indent="-285750" algn="just">
              <a:buFont typeface="Wingdings" panose="05000000000000000000" pitchFamily="2" charset="2"/>
              <a:buChar char="ü"/>
            </a:pPr>
            <a:r>
              <a:rPr lang="es-CO" altLang="es-CO" dirty="0"/>
              <a:t>R</a:t>
            </a:r>
            <a:r>
              <a:rPr lang="es-CO" altLang="es-CO" dirty="0" smtClean="0"/>
              <a:t>espete a los auditados, a las personas, los tiempos </a:t>
            </a:r>
            <a:r>
              <a:rPr lang="es-CO" altLang="es-CO" dirty="0"/>
              <a:t>planeados y los tiempos de los demás; </a:t>
            </a:r>
            <a:endParaRPr lang="es-CO" altLang="es-CO" dirty="0" smtClean="0"/>
          </a:p>
          <a:p>
            <a:pPr marL="285750" indent="-285750" algn="just">
              <a:buFont typeface="Wingdings" panose="05000000000000000000" pitchFamily="2" charset="2"/>
              <a:buChar char="ü"/>
            </a:pPr>
            <a:r>
              <a:rPr lang="es-CO" altLang="es-CO" dirty="0" smtClean="0"/>
              <a:t>En </a:t>
            </a:r>
            <a:r>
              <a:rPr lang="es-CO" altLang="es-CO" dirty="0"/>
              <a:t>todos los procesos </a:t>
            </a:r>
            <a:r>
              <a:rPr lang="es-CO" altLang="es-CO" b="1" i="1" u="sng" dirty="0">
                <a:solidFill>
                  <a:srgbClr val="B8551D"/>
                </a:solidFill>
              </a:rPr>
              <a:t>GENERE CONFIANZA</a:t>
            </a:r>
            <a:r>
              <a:rPr lang="es-CO" altLang="es-CO" dirty="0"/>
              <a:t>, recuerde que esta es una </a:t>
            </a:r>
            <a:r>
              <a:rPr lang="es-CO" altLang="es-CO" b="1" i="1" u="sng" dirty="0">
                <a:solidFill>
                  <a:srgbClr val="0070C0"/>
                </a:solidFill>
              </a:rPr>
              <a:t>AUDITORIA </a:t>
            </a:r>
            <a:r>
              <a:rPr lang="es-CO" altLang="es-CO" b="1" i="1" u="sng" dirty="0" smtClean="0">
                <a:solidFill>
                  <a:srgbClr val="0070C0"/>
                </a:solidFill>
              </a:rPr>
              <a:t>REMOTA RIGUROSA </a:t>
            </a:r>
            <a:r>
              <a:rPr lang="es-CO" altLang="es-CO" b="1" i="1" u="sng" dirty="0">
                <a:solidFill>
                  <a:srgbClr val="0070C0"/>
                </a:solidFill>
              </a:rPr>
              <a:t>CON ENFOQUE PEDAGÓGICCO</a:t>
            </a:r>
            <a:r>
              <a:rPr lang="es-CO" altLang="es-CO" dirty="0"/>
              <a:t>: Aprender haciendo, donde usted es el que con dulzura enseña, pero </a:t>
            </a:r>
            <a:r>
              <a:rPr lang="es-CO" altLang="es-CO" dirty="0" smtClean="0"/>
              <a:t>sin </a:t>
            </a:r>
            <a:r>
              <a:rPr lang="es-CO" altLang="es-CO" dirty="0"/>
              <a:t>ser permisivo</a:t>
            </a:r>
            <a:r>
              <a:rPr lang="es-CO" altLang="es-CO" dirty="0" smtClean="0"/>
              <a:t>;</a:t>
            </a:r>
            <a:endParaRPr lang="es-CO" altLang="es-CO" dirty="0"/>
          </a:p>
        </p:txBody>
      </p:sp>
    </p:spTree>
    <p:extLst>
      <p:ext uri="{BB962C8B-B14F-4D97-AF65-F5344CB8AC3E}">
        <p14:creationId xmlns:p14="http://schemas.microsoft.com/office/powerpoint/2010/main" val="213622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971600" y="1384187"/>
            <a:ext cx="3456384" cy="5355312"/>
          </a:xfrm>
          <a:prstGeom prst="rect">
            <a:avLst/>
          </a:prstGeom>
        </p:spPr>
        <p:txBody>
          <a:bodyPr wrap="square">
            <a:spAutoFit/>
          </a:bodyPr>
          <a:lstStyle/>
          <a:p>
            <a:pPr marL="285750" indent="-285750" algn="just">
              <a:buFont typeface="Wingdings" panose="05000000000000000000" pitchFamily="2" charset="2"/>
              <a:buChar char="ü"/>
            </a:pPr>
            <a:r>
              <a:rPr lang="es-CO" altLang="es-CO" dirty="0"/>
              <a:t>Recuerde que el verdadero Auditor es el que sabe: </a:t>
            </a:r>
            <a:r>
              <a:rPr lang="es-CO" altLang="es-CO" b="1" i="1" u="sng" dirty="0">
                <a:solidFill>
                  <a:srgbClr val="00B0F0"/>
                </a:solidFill>
              </a:rPr>
              <a:t>ESCUCHAR, </a:t>
            </a:r>
            <a:r>
              <a:rPr lang="es-CO" altLang="es-CO" b="1" i="1" u="sng" dirty="0">
                <a:solidFill>
                  <a:srgbClr val="3D8991"/>
                </a:solidFill>
              </a:rPr>
              <a:t>VERIFICAR </a:t>
            </a:r>
            <a:r>
              <a:rPr lang="es-CO" altLang="es-CO" dirty="0"/>
              <a:t>(Evidencias); </a:t>
            </a:r>
            <a:r>
              <a:rPr lang="es-CO" altLang="es-CO" b="1" i="1" u="sng" dirty="0">
                <a:solidFill>
                  <a:srgbClr val="B8551D"/>
                </a:solidFill>
              </a:rPr>
              <a:t>CONSTRUYE </a:t>
            </a:r>
            <a:r>
              <a:rPr lang="es-CO" altLang="es-CO" dirty="0"/>
              <a:t>(enseña con base en la norma) y </a:t>
            </a:r>
            <a:r>
              <a:rPr lang="es-CO" altLang="es-CO" b="1" i="1" u="sng" dirty="0">
                <a:solidFill>
                  <a:srgbClr val="FF0000"/>
                </a:solidFill>
              </a:rPr>
              <a:t>REGISTRA </a:t>
            </a:r>
            <a:r>
              <a:rPr lang="es-CO" altLang="es-CO" dirty="0"/>
              <a:t>en el Informe dejando evidencia de todo lo que encuentra. </a:t>
            </a:r>
            <a:endParaRPr lang="es-CO" altLang="es-CO" dirty="0" smtClean="0"/>
          </a:p>
          <a:p>
            <a:pPr marL="285750" indent="-285750" algn="just">
              <a:buFont typeface="Wingdings" panose="05000000000000000000" pitchFamily="2" charset="2"/>
              <a:buChar char="ü"/>
            </a:pPr>
            <a:r>
              <a:rPr lang="es-CO" altLang="es-CO" dirty="0" smtClean="0"/>
              <a:t>Sea </a:t>
            </a:r>
            <a:r>
              <a:rPr lang="es-CO" altLang="es-CO" dirty="0"/>
              <a:t>preciso, claro y </a:t>
            </a:r>
            <a:r>
              <a:rPr lang="es-CO" altLang="es-CO" dirty="0" smtClean="0"/>
              <a:t>conciso.</a:t>
            </a:r>
          </a:p>
          <a:p>
            <a:pPr marL="285750" indent="-285750" algn="just">
              <a:buFont typeface="Wingdings" panose="05000000000000000000" pitchFamily="2" charset="2"/>
              <a:buChar char="ü"/>
            </a:pPr>
            <a:r>
              <a:rPr lang="es-CO" altLang="es-CO" dirty="0" smtClean="0"/>
              <a:t>Relacione </a:t>
            </a:r>
            <a:r>
              <a:rPr lang="es-CO" altLang="es-CO" dirty="0"/>
              <a:t>cada documento de manera precisa evite la </a:t>
            </a:r>
            <a:r>
              <a:rPr lang="es-CO" altLang="es-CO" dirty="0" smtClean="0"/>
              <a:t>ambigüedad.</a:t>
            </a:r>
          </a:p>
          <a:p>
            <a:pPr marL="285750" indent="-285750" algn="just">
              <a:buFont typeface="Wingdings" panose="05000000000000000000" pitchFamily="2" charset="2"/>
              <a:buChar char="ü"/>
            </a:pPr>
            <a:r>
              <a:rPr lang="es-CO" altLang="es-CO" dirty="0" smtClean="0"/>
              <a:t>Evite la subjetividades y los juicios personales.</a:t>
            </a:r>
          </a:p>
          <a:p>
            <a:pPr marL="285750" indent="-285750" algn="just">
              <a:buFont typeface="Wingdings" panose="05000000000000000000" pitchFamily="2" charset="2"/>
              <a:buChar char="ü"/>
            </a:pPr>
            <a:r>
              <a:rPr lang="es-CO" altLang="es-CO" dirty="0" smtClean="0"/>
              <a:t>Realice </a:t>
            </a:r>
            <a:r>
              <a:rPr lang="es-CO" altLang="es-CO" dirty="0"/>
              <a:t>las entrevistas pertinentes conforme al desarrollo de la Auditoria de manera ordenada y </a:t>
            </a:r>
            <a:r>
              <a:rPr lang="es-CO" altLang="es-CO" dirty="0" smtClean="0"/>
              <a:t>lógica, respetuosa.</a:t>
            </a:r>
            <a:endParaRPr lang="es-CO" altLang="es-CO" dirty="0"/>
          </a:p>
        </p:txBody>
      </p:sp>
      <p:pic>
        <p:nvPicPr>
          <p:cNvPr id="5122" name="Picture 2" descr="Auditoría remota - Bureau Veritas Certification Colomb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7381" y="2371224"/>
            <a:ext cx="3735327" cy="18676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future of auditing: Remote audits - DEK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7381" y="4546665"/>
            <a:ext cx="3735327"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58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Auditorías en remoto de BSI: Cómo y cuándo las necesite | BS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731" y="2616261"/>
            <a:ext cx="3671587" cy="2619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899592" y="1548375"/>
            <a:ext cx="4032448" cy="4755148"/>
          </a:xfrm>
          <a:prstGeom prst="rect">
            <a:avLst/>
          </a:prstGeom>
        </p:spPr>
        <p:txBody>
          <a:bodyPr wrap="square">
            <a:spAutoFit/>
          </a:bodyPr>
          <a:lstStyle/>
          <a:p>
            <a:pPr marL="285750" indent="-285750" algn="just">
              <a:buFont typeface="Wingdings" panose="05000000000000000000" pitchFamily="2" charset="2"/>
              <a:buChar char="ü"/>
              <a:defRPr/>
            </a:pPr>
            <a:r>
              <a:rPr lang="es-ES" sz="1600" dirty="0">
                <a:latin typeface="Arial" charset="0"/>
                <a:ea typeface="ＭＳ Ｐゴシック" charset="0"/>
                <a:cs typeface="Arial" charset="0"/>
              </a:rPr>
              <a:t>Solicite las evidencias pertinentes y regístrelas en su informe con absoluta </a:t>
            </a:r>
            <a:r>
              <a:rPr lang="es-ES" sz="1600" dirty="0" smtClean="0">
                <a:latin typeface="Arial" charset="0"/>
                <a:ea typeface="ＭＳ Ｐゴシック" charset="0"/>
                <a:cs typeface="Arial" charset="0"/>
              </a:rPr>
              <a:t>precisión.</a:t>
            </a:r>
          </a:p>
          <a:p>
            <a:pPr marL="285750" indent="-285750" algn="just">
              <a:buFont typeface="Wingdings" panose="05000000000000000000" pitchFamily="2" charset="2"/>
              <a:buChar char="ü"/>
              <a:defRPr/>
            </a:pPr>
            <a:r>
              <a:rPr lang="es-ES" sz="1600" dirty="0" smtClean="0">
                <a:latin typeface="Arial" charset="0"/>
                <a:ea typeface="ＭＳ Ｐゴシック" charset="0"/>
                <a:cs typeface="Arial" charset="0"/>
              </a:rPr>
              <a:t>Realice </a:t>
            </a:r>
            <a:r>
              <a:rPr lang="es-ES" sz="1600" dirty="0">
                <a:latin typeface="Arial" charset="0"/>
                <a:ea typeface="ＭＳ Ｐゴシック" charset="0"/>
                <a:cs typeface="Arial" charset="0"/>
              </a:rPr>
              <a:t>el proceso de auditoria revisando de forma ordenada cada uno de los </a:t>
            </a:r>
            <a:r>
              <a:rPr lang="es-ES" sz="1600" dirty="0" smtClean="0">
                <a:latin typeface="Arial" charset="0"/>
                <a:ea typeface="ＭＳ Ｐゴシック" charset="0"/>
                <a:cs typeface="Arial" charset="0"/>
              </a:rPr>
              <a:t>numerales y requisitos  </a:t>
            </a:r>
            <a:r>
              <a:rPr lang="es-ES" sz="1600" dirty="0">
                <a:latin typeface="Arial" charset="0"/>
                <a:ea typeface="ＭＳ Ｐゴシック" charset="0"/>
                <a:cs typeface="Arial" charset="0"/>
              </a:rPr>
              <a:t>de las normas </a:t>
            </a:r>
            <a:r>
              <a:rPr lang="es-ES" sz="1600" dirty="0" smtClean="0">
                <a:latin typeface="Arial" charset="0"/>
                <a:ea typeface="ＭＳ Ｐゴシック" charset="0"/>
                <a:cs typeface="Arial" charset="0"/>
              </a:rPr>
              <a:t>que esta auditando y </a:t>
            </a:r>
            <a:r>
              <a:rPr lang="es-ES" sz="1600" dirty="0">
                <a:latin typeface="Arial" charset="0"/>
                <a:ea typeface="ＭＳ Ｐゴシック" charset="0"/>
                <a:cs typeface="Arial" charset="0"/>
              </a:rPr>
              <a:t>solicite las </a:t>
            </a:r>
            <a:r>
              <a:rPr lang="es-ES" sz="1600" dirty="0" smtClean="0">
                <a:latin typeface="Arial" charset="0"/>
                <a:ea typeface="ＭＳ Ｐゴシック" charset="0"/>
                <a:cs typeface="Arial" charset="0"/>
              </a:rPr>
              <a:t>evidencias;</a:t>
            </a:r>
          </a:p>
          <a:p>
            <a:pPr marL="285750" indent="-285750" algn="just">
              <a:buFont typeface="Wingdings" panose="05000000000000000000" pitchFamily="2" charset="2"/>
              <a:buChar char="ü"/>
              <a:defRPr/>
            </a:pPr>
            <a:r>
              <a:rPr lang="es-ES" sz="1600" dirty="0" smtClean="0">
                <a:latin typeface="Arial" charset="0"/>
                <a:ea typeface="ＭＳ Ｐゴシック" charset="0"/>
                <a:cs typeface="Arial" charset="0"/>
              </a:rPr>
              <a:t>Cuando </a:t>
            </a:r>
            <a:r>
              <a:rPr lang="es-ES" sz="1600" dirty="0">
                <a:latin typeface="Arial" charset="0"/>
                <a:ea typeface="ＭＳ Ｐゴシック" charset="0"/>
                <a:cs typeface="Arial" charset="0"/>
              </a:rPr>
              <a:t>deba registrar un hallazgo: NO CONFORMIDAD MAYOR O MENOR detalle  el numeral de la norma que se incumple y especifique las características que fundamentan el hallazgo y documéntelo sólidamente, relacione las evidencias </a:t>
            </a:r>
            <a:r>
              <a:rPr lang="es-ES" sz="1600" dirty="0" smtClean="0">
                <a:latin typeface="Arial" charset="0"/>
                <a:ea typeface="ＭＳ Ｐゴシック" charset="0"/>
                <a:cs typeface="Arial" charset="0"/>
              </a:rPr>
              <a:t>respectivas.</a:t>
            </a:r>
          </a:p>
          <a:p>
            <a:pPr marL="285750" indent="-285750" algn="just">
              <a:buFont typeface="Wingdings" panose="05000000000000000000" pitchFamily="2" charset="2"/>
              <a:buChar char="ü"/>
              <a:defRPr/>
            </a:pPr>
            <a:r>
              <a:rPr lang="es-ES" sz="1600" dirty="0" smtClean="0">
                <a:latin typeface="Arial" charset="0"/>
                <a:ea typeface="ＭＳ Ｐゴシック" charset="0"/>
                <a:cs typeface="Arial" charset="0"/>
              </a:rPr>
              <a:t>Especifique </a:t>
            </a:r>
            <a:r>
              <a:rPr lang="es-ES" sz="1600" dirty="0">
                <a:latin typeface="Arial" charset="0"/>
                <a:ea typeface="ＭＳ Ｐゴシック" charset="0"/>
                <a:cs typeface="Arial" charset="0"/>
              </a:rPr>
              <a:t>las OPORTUNIDADES DE MEJORA y </a:t>
            </a:r>
            <a:r>
              <a:rPr lang="es-ES" sz="1600" dirty="0" smtClean="0">
                <a:latin typeface="Arial" charset="0"/>
                <a:ea typeface="ＭＳ Ｐゴシック" charset="0"/>
                <a:cs typeface="Arial" charset="0"/>
              </a:rPr>
              <a:t>documéntelas.</a:t>
            </a:r>
          </a:p>
          <a:p>
            <a:pPr marL="285750" indent="-285750" algn="just">
              <a:buFont typeface="Wingdings" panose="05000000000000000000" pitchFamily="2" charset="2"/>
              <a:buChar char="ü"/>
              <a:defRPr/>
            </a:pPr>
            <a:r>
              <a:rPr lang="es-ES" sz="1600" dirty="0" smtClean="0">
                <a:latin typeface="Arial" charset="0"/>
                <a:ea typeface="ＭＳ Ｐゴシック" charset="0"/>
                <a:cs typeface="Arial" charset="0"/>
              </a:rPr>
              <a:t>Sea </a:t>
            </a:r>
            <a:r>
              <a:rPr lang="es-ES" sz="1600" dirty="0">
                <a:latin typeface="Arial" charset="0"/>
                <a:ea typeface="ＭＳ Ｐゴシック" charset="0"/>
                <a:cs typeface="Arial" charset="0"/>
              </a:rPr>
              <a:t>preciso en las OBSERVACIONES que </a:t>
            </a:r>
            <a:r>
              <a:rPr lang="es-ES" sz="1600" dirty="0" smtClean="0">
                <a:latin typeface="Arial" charset="0"/>
                <a:ea typeface="ＭＳ Ｐゴシック" charset="0"/>
                <a:cs typeface="Arial" charset="0"/>
              </a:rPr>
              <a:t>realice.</a:t>
            </a:r>
          </a:p>
        </p:txBody>
      </p:sp>
    </p:spTree>
    <p:extLst>
      <p:ext uri="{BB962C8B-B14F-4D97-AF65-F5344CB8AC3E}">
        <p14:creationId xmlns:p14="http://schemas.microsoft.com/office/powerpoint/2010/main" val="75722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899592" y="1229904"/>
            <a:ext cx="4325973" cy="5909310"/>
          </a:xfrm>
          <a:prstGeom prst="rect">
            <a:avLst/>
          </a:prstGeom>
        </p:spPr>
        <p:txBody>
          <a:bodyPr wrap="square">
            <a:spAutoFit/>
          </a:bodyPr>
          <a:lstStyle/>
          <a:p>
            <a:pPr marL="285750" indent="-285750" algn="just">
              <a:buFont typeface="Wingdings" panose="05000000000000000000" pitchFamily="2" charset="2"/>
              <a:buChar char="ü"/>
              <a:defRPr/>
            </a:pPr>
            <a:r>
              <a:rPr lang="es-ES" dirty="0">
                <a:latin typeface="Arial" charset="0"/>
                <a:ea typeface="ＭＳ Ｐゴシック" charset="0"/>
                <a:cs typeface="Arial" charset="0"/>
              </a:rPr>
              <a:t>Una vez haya terminado el proceso, elabore el </a:t>
            </a:r>
            <a:r>
              <a:rPr lang="es-ES" dirty="0" smtClean="0">
                <a:latin typeface="Arial" charset="0"/>
                <a:ea typeface="ＭＳ Ｐゴシック" charset="0"/>
                <a:cs typeface="Arial" charset="0"/>
              </a:rPr>
              <a:t>pre-Informe </a:t>
            </a:r>
            <a:r>
              <a:rPr lang="es-ES" dirty="0">
                <a:latin typeface="Arial" charset="0"/>
                <a:ea typeface="ＭＳ Ｐゴシック" charset="0"/>
                <a:cs typeface="Arial" charset="0"/>
              </a:rPr>
              <a:t>de </a:t>
            </a:r>
            <a:r>
              <a:rPr lang="es-ES" dirty="0" smtClean="0">
                <a:latin typeface="Arial" charset="0"/>
                <a:ea typeface="ＭＳ Ｐゴシック" charset="0"/>
                <a:cs typeface="Arial" charset="0"/>
              </a:rPr>
              <a:t>Auditoria Interna, </a:t>
            </a:r>
            <a:r>
              <a:rPr lang="es-ES" dirty="0">
                <a:latin typeface="Arial" charset="0"/>
                <a:ea typeface="ＭＳ Ｐゴシック" charset="0"/>
                <a:cs typeface="Arial" charset="0"/>
              </a:rPr>
              <a:t>con fundamento en los numerales de la norma, evite apreciaciones personales y ambiguas, sea riguroso en la formulación de los hallazgos</a:t>
            </a:r>
            <a:r>
              <a:rPr lang="es-ES" dirty="0" smtClean="0">
                <a:latin typeface="Arial" charset="0"/>
                <a:ea typeface="ＭＳ Ｐゴシック" charset="0"/>
                <a:cs typeface="Arial" charset="0"/>
              </a:rPr>
              <a:t>.</a:t>
            </a:r>
          </a:p>
          <a:p>
            <a:pPr marL="285750" indent="-285750" algn="just">
              <a:buFont typeface="Wingdings" panose="05000000000000000000" pitchFamily="2" charset="2"/>
              <a:buChar char="ü"/>
              <a:defRPr/>
            </a:pPr>
            <a:r>
              <a:rPr lang="es-ES" dirty="0" smtClean="0">
                <a:latin typeface="Arial" charset="0"/>
                <a:ea typeface="ＭＳ Ｐゴシック" charset="0"/>
                <a:cs typeface="Arial" charset="0"/>
              </a:rPr>
              <a:t>Remita al Auditor Líder a través del correo Institucional el Pre-informe (notas de auditoría) con los respectivos soportes;</a:t>
            </a:r>
          </a:p>
          <a:p>
            <a:pPr marL="285750" indent="-285750" algn="just">
              <a:buFont typeface="Wingdings" panose="05000000000000000000" pitchFamily="2" charset="2"/>
              <a:buChar char="ü"/>
              <a:defRPr/>
            </a:pPr>
            <a:r>
              <a:rPr lang="es-ES" dirty="0" smtClean="0">
                <a:latin typeface="Arial" charset="0"/>
                <a:ea typeface="ＭＳ Ｐゴシック" charset="0"/>
                <a:cs typeface="Arial" charset="0"/>
              </a:rPr>
              <a:t>El Auditor Líder debe estructurar UN UNICO INFORME FINAL DE AUDITORÍA, sustentado en los pre informes del Equipo Auditor;</a:t>
            </a:r>
          </a:p>
          <a:p>
            <a:pPr marL="285750" indent="-285750" algn="just">
              <a:buFont typeface="Wingdings" panose="05000000000000000000" pitchFamily="2" charset="2"/>
              <a:buChar char="ü"/>
              <a:defRPr/>
            </a:pPr>
            <a:r>
              <a:rPr lang="es-ES" dirty="0" smtClean="0">
                <a:latin typeface="Arial" charset="0"/>
                <a:ea typeface="ＭＳ Ｐゴシック" charset="0"/>
                <a:cs typeface="Arial" charset="0"/>
              </a:rPr>
              <a:t>Una vez revisado, remítalo  la Coordinación Nacional del SIGCMA, al e-mail: </a:t>
            </a:r>
            <a:r>
              <a:rPr lang="es-ES" dirty="0" smtClean="0">
                <a:latin typeface="Arial" charset="0"/>
                <a:ea typeface="ＭＳ Ｐゴシック" charset="0"/>
                <a:cs typeface="Arial" charset="0"/>
                <a:hlinkClick r:id="rId5"/>
              </a:rPr>
              <a:t>coornacalidbta@cendoj.ramajudicial.gov.co</a:t>
            </a:r>
            <a:r>
              <a:rPr lang="es-ES" dirty="0" smtClean="0">
                <a:latin typeface="Arial" charset="0"/>
                <a:ea typeface="ＭＳ Ｐゴシック" charset="0"/>
                <a:cs typeface="Arial" charset="0"/>
              </a:rPr>
              <a:t>, con todos los soportes.</a:t>
            </a:r>
          </a:p>
          <a:p>
            <a:pPr marL="285750" indent="-285750" algn="just">
              <a:buFont typeface="Wingdings" panose="05000000000000000000" pitchFamily="2" charset="2"/>
              <a:buChar char="ü"/>
              <a:defRPr/>
            </a:pPr>
            <a:endParaRPr lang="es-ES" dirty="0">
              <a:latin typeface="Arial" charset="0"/>
              <a:ea typeface="ＭＳ Ｐゴシック" charset="0"/>
              <a:cs typeface="Arial" charset="0"/>
            </a:endParaRPr>
          </a:p>
        </p:txBody>
      </p:sp>
      <p:pic>
        <p:nvPicPr>
          <p:cNvPr id="10242" name="Picture 2" descr="Experto en Auditoría Interna ISO/IEC 27001:2013 SGSI + Método de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5565" y="2183420"/>
            <a:ext cx="3874722"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94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899592" y="1315608"/>
            <a:ext cx="8244408" cy="6340197"/>
          </a:xfrm>
          <a:prstGeom prst="rect">
            <a:avLst/>
          </a:prstGeom>
        </p:spPr>
        <p:txBody>
          <a:bodyPr wrap="square">
            <a:spAutoFit/>
          </a:bodyPr>
          <a:lstStyle/>
          <a:p>
            <a:r>
              <a:rPr lang="es-CO" sz="1600" b="1" dirty="0" smtClean="0">
                <a:latin typeface="Arial" panose="020B0604020202020204" pitchFamily="34" charset="0"/>
                <a:cs typeface="Arial" panose="020B0604020202020204" pitchFamily="34" charset="0"/>
              </a:rPr>
              <a:t>IX. FASE DE CIERRE DE LA AUDITORÍA INTERNA Y SOCIALIZACIÓN DE LOS RESULTADOS DE LA AUDITORÍA INTERNA:</a:t>
            </a:r>
          </a:p>
          <a:p>
            <a:endParaRPr lang="es-CO" sz="1600" dirty="0">
              <a:latin typeface="Arial" panose="020B0604020202020204" pitchFamily="34" charset="0"/>
              <a:cs typeface="Arial" panose="020B0604020202020204" pitchFamily="34" charset="0"/>
            </a:endParaRPr>
          </a:p>
          <a:p>
            <a:pPr algn="just"/>
            <a:r>
              <a:rPr lang="es-CO" sz="1600" dirty="0" smtClean="0">
                <a:latin typeface="Arial" panose="020B0604020202020204" pitchFamily="34" charset="0"/>
                <a:cs typeface="Arial" panose="020B0604020202020204" pitchFamily="34" charset="0"/>
              </a:rPr>
              <a:t>El Auditor Líder, convocará a través de la Plataforma mediante la cual estén trabajando, el día y a la hora establecidos en  la agenda, para la sesión de cierre de la auditoría interna. En este contexto, </a:t>
            </a:r>
            <a:r>
              <a:rPr lang="es-CO" sz="1600" dirty="0">
                <a:latin typeface="Arial" panose="020B0604020202020204" pitchFamily="34" charset="0"/>
                <a:cs typeface="Arial" panose="020B0604020202020204" pitchFamily="34" charset="0"/>
              </a:rPr>
              <a:t>p</a:t>
            </a:r>
            <a:r>
              <a:rPr lang="es-CO" sz="1600" dirty="0" smtClean="0">
                <a:latin typeface="Arial" panose="020B0604020202020204" pitchFamily="34" charset="0"/>
                <a:cs typeface="Arial" panose="020B0604020202020204" pitchFamily="34" charset="0"/>
              </a:rPr>
              <a:t>revio el saludo a los Líderes de Proceso y Profesionales de Enlace  :</a:t>
            </a:r>
          </a:p>
          <a:p>
            <a:pPr algn="just"/>
            <a:endParaRPr lang="es-CO" sz="1600" dirty="0">
              <a:latin typeface="Arial" panose="020B0604020202020204" pitchFamily="34" charset="0"/>
              <a:cs typeface="Arial" panose="020B0604020202020204" pitchFamily="34" charset="0"/>
            </a:endParaRPr>
          </a:p>
          <a:p>
            <a:pPr marL="342900" indent="-342900" algn="just">
              <a:buAutoNum type="arabicPeriod"/>
            </a:pPr>
            <a:r>
              <a:rPr lang="es-CO" sz="1600" dirty="0" smtClean="0">
                <a:latin typeface="Arial" panose="020B0604020202020204" pitchFamily="34" charset="0"/>
                <a:cs typeface="Arial" panose="020B0604020202020204" pitchFamily="34" charset="0"/>
              </a:rPr>
              <a:t>El Auditor Líder socializa los resultados generales del ejercicio de Auditoría Interna realizado, especificando con claridad: </a:t>
            </a:r>
          </a:p>
          <a:p>
            <a:pPr marL="285750" indent="-285750" algn="just">
              <a:buFont typeface="Wingdings" panose="05000000000000000000" pitchFamily="2" charset="2"/>
              <a:buChar char="q"/>
            </a:pPr>
            <a:r>
              <a:rPr lang="es-CO" sz="1600" dirty="0">
                <a:latin typeface="Arial" panose="020B0604020202020204" pitchFamily="34" charset="0"/>
                <a:cs typeface="Arial" panose="020B0604020202020204" pitchFamily="34" charset="0"/>
              </a:rPr>
              <a:t> </a:t>
            </a:r>
            <a:r>
              <a:rPr lang="es-CO" sz="1600" dirty="0" smtClean="0">
                <a:latin typeface="Arial" panose="020B0604020202020204" pitchFamily="34" charset="0"/>
                <a:cs typeface="Arial" panose="020B0604020202020204" pitchFamily="34" charset="0"/>
              </a:rPr>
              <a:t>Los hallazgos precisando si son No Conformidades Mayores o Menores, según sea el caso;</a:t>
            </a:r>
          </a:p>
          <a:p>
            <a:pPr marL="285750" indent="-285750" algn="just">
              <a:buFont typeface="Wingdings" panose="05000000000000000000" pitchFamily="2" charset="2"/>
              <a:buChar char="q"/>
            </a:pPr>
            <a:r>
              <a:rPr lang="es-CO" sz="1600" dirty="0" smtClean="0">
                <a:latin typeface="Arial" panose="020B0604020202020204" pitchFamily="34" charset="0"/>
                <a:cs typeface="Arial" panose="020B0604020202020204" pitchFamily="34" charset="0"/>
              </a:rPr>
              <a:t>Las Oportunidades de Mejora:</a:t>
            </a:r>
          </a:p>
          <a:p>
            <a:pPr marL="285750" indent="-285750" algn="just">
              <a:buFont typeface="Wingdings" panose="05000000000000000000" pitchFamily="2" charset="2"/>
              <a:buChar char="q"/>
            </a:pPr>
            <a:r>
              <a:rPr lang="es-CO" sz="1600" dirty="0" smtClean="0">
                <a:latin typeface="Arial" panose="020B0604020202020204" pitchFamily="34" charset="0"/>
                <a:cs typeface="Arial" panose="020B0604020202020204" pitchFamily="34" charset="0"/>
              </a:rPr>
              <a:t>Las Fortalezas</a:t>
            </a:r>
          </a:p>
          <a:p>
            <a:pPr algn="just"/>
            <a:r>
              <a:rPr lang="es-CO" sz="1600" dirty="0">
                <a:latin typeface="Arial" panose="020B0604020202020204" pitchFamily="34" charset="0"/>
                <a:cs typeface="Arial" panose="020B0604020202020204" pitchFamily="34" charset="0"/>
              </a:rPr>
              <a:t> </a:t>
            </a:r>
            <a:r>
              <a:rPr lang="es-CO" sz="1600" dirty="0" smtClean="0">
                <a:latin typeface="Arial" panose="020B0604020202020204" pitchFamily="34" charset="0"/>
                <a:cs typeface="Arial" panose="020B0604020202020204" pitchFamily="34" charset="0"/>
              </a:rPr>
              <a:t>Y concluye sobre el ejercicio de auditoría realizado especificando  sobre la conformidad o no del sistema de Gestión.</a:t>
            </a:r>
          </a:p>
          <a:p>
            <a:pPr algn="just"/>
            <a:endParaRPr lang="es-CO" sz="1600" dirty="0" smtClean="0">
              <a:latin typeface="Arial" panose="020B0604020202020204" pitchFamily="34" charset="0"/>
              <a:cs typeface="Arial" panose="020B0604020202020204" pitchFamily="34" charset="0"/>
            </a:endParaRPr>
          </a:p>
          <a:p>
            <a:pPr algn="just"/>
            <a:r>
              <a:rPr lang="es-CO" sz="1600" dirty="0" smtClean="0">
                <a:latin typeface="Arial" panose="020B0604020202020204" pitchFamily="34" charset="0"/>
                <a:cs typeface="Arial" panose="020B0604020202020204" pitchFamily="34" charset="0"/>
              </a:rPr>
              <a:t>2) Agradece a los Lideres de Proceso, Profesionales de Enlace y servidores judiciales que participaron en el ejercicio.</a:t>
            </a:r>
          </a:p>
          <a:p>
            <a:pPr algn="just"/>
            <a:r>
              <a:rPr lang="es-CO" sz="1600" dirty="0" smtClean="0">
                <a:latin typeface="Arial" panose="020B0604020202020204" pitchFamily="34" charset="0"/>
                <a:cs typeface="Arial" panose="020B0604020202020204" pitchFamily="34" charset="0"/>
              </a:rPr>
              <a:t>3) Agradece al Equipo Auditor y le da la palabra al Presidente de la Corporación y/o Magistrado y/o Juez Líder del SIGCMA y se da por terminado la Auditoría Interna Ciclo 2020.</a:t>
            </a:r>
          </a:p>
          <a:p>
            <a:pPr marL="285750" indent="-285750" algn="just">
              <a:buFont typeface="Wingdings" panose="05000000000000000000" pitchFamily="2" charset="2"/>
              <a:buChar char="q"/>
            </a:pPr>
            <a:endParaRPr lang="es-CO" dirty="0" smtClean="0"/>
          </a:p>
          <a:p>
            <a:pPr marL="285750" indent="-285750" algn="just">
              <a:buFont typeface="Wingdings" panose="05000000000000000000" pitchFamily="2" charset="2"/>
              <a:buChar char="q"/>
            </a:pPr>
            <a:endParaRPr lang="es-CO" dirty="0" smtClean="0"/>
          </a:p>
          <a:p>
            <a:pPr algn="just"/>
            <a:endParaRPr lang="en-US" dirty="0"/>
          </a:p>
        </p:txBody>
      </p:sp>
    </p:spTree>
    <p:extLst>
      <p:ext uri="{BB962C8B-B14F-4D97-AF65-F5344CB8AC3E}">
        <p14:creationId xmlns:p14="http://schemas.microsoft.com/office/powerpoint/2010/main" val="296628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uadroTexto 3"/>
          <p:cNvSpPr txBox="1"/>
          <p:nvPr/>
        </p:nvSpPr>
        <p:spPr>
          <a:xfrm>
            <a:off x="971600" y="1484784"/>
            <a:ext cx="5112568" cy="3416320"/>
          </a:xfrm>
          <a:prstGeom prst="rect">
            <a:avLst/>
          </a:prstGeom>
          <a:noFill/>
        </p:spPr>
        <p:txBody>
          <a:bodyPr wrap="square" rtlCol="0">
            <a:spAutoFit/>
          </a:bodyPr>
          <a:lstStyle/>
          <a:p>
            <a:r>
              <a:rPr lang="es-CO" b="1" dirty="0" smtClean="0"/>
              <a:t>REGLAS:</a:t>
            </a:r>
          </a:p>
          <a:p>
            <a:endParaRPr lang="es-CO" b="1" dirty="0" smtClean="0"/>
          </a:p>
          <a:p>
            <a:pPr marL="342900" indent="-342900">
              <a:buAutoNum type="arabicPeriod"/>
            </a:pPr>
            <a:r>
              <a:rPr lang="es-CO" b="1" dirty="0" smtClean="0"/>
              <a:t>Mantener los micrófonos en silencio</a:t>
            </a:r>
          </a:p>
          <a:p>
            <a:pPr marL="342900" indent="-342900">
              <a:buAutoNum type="arabicPeriod"/>
            </a:pPr>
            <a:r>
              <a:rPr lang="es-CO" b="1" dirty="0" smtClean="0"/>
              <a:t>Mantener la cámara apagada </a:t>
            </a:r>
          </a:p>
          <a:p>
            <a:pPr marL="342900" indent="-342900">
              <a:buAutoNum type="arabicPeriod"/>
            </a:pPr>
            <a:r>
              <a:rPr lang="es-CO" b="1" dirty="0" smtClean="0"/>
              <a:t>Las intervenciones serán única y exclusivamente cuando se de la palabra por parte del Coordinador Nacional</a:t>
            </a:r>
          </a:p>
          <a:p>
            <a:pPr marL="342900" indent="-342900">
              <a:buAutoNum type="arabicPeriod"/>
            </a:pPr>
            <a:r>
              <a:rPr lang="es-CO" b="1" dirty="0" smtClean="0"/>
              <a:t>Cuando se de la palabra, favor levantar la mano y Cindy se encarga de dar palabra</a:t>
            </a:r>
          </a:p>
          <a:p>
            <a:pPr marL="342900" indent="-342900">
              <a:buAutoNum type="arabicPeriod"/>
            </a:pPr>
            <a:r>
              <a:rPr lang="es-CO" b="1" dirty="0" smtClean="0"/>
              <a:t>Las intervenciones deben ser precisas y concisas, evitar la ambigüedad</a:t>
            </a:r>
          </a:p>
          <a:p>
            <a:pPr marL="342900" indent="-342900">
              <a:buAutoNum type="arabicPeriod"/>
            </a:pPr>
            <a:endParaRPr lang="en-US" b="1" dirty="0"/>
          </a:p>
        </p:txBody>
      </p:sp>
    </p:spTree>
    <p:extLst>
      <p:ext uri="{BB962C8B-B14F-4D97-AF65-F5344CB8AC3E}">
        <p14:creationId xmlns:p14="http://schemas.microsoft.com/office/powerpoint/2010/main" val="35634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899592" y="1591474"/>
            <a:ext cx="7997560" cy="4585871"/>
          </a:xfrm>
          <a:prstGeom prst="rect">
            <a:avLst/>
          </a:prstGeom>
        </p:spPr>
        <p:txBody>
          <a:bodyPr wrap="square">
            <a:spAutoFit/>
          </a:bodyPr>
          <a:lstStyle/>
          <a:p>
            <a:pPr algn="just">
              <a:defRPr/>
            </a:pPr>
            <a:r>
              <a:rPr lang="es-ES" b="1" dirty="0" smtClean="0">
                <a:latin typeface="Arial" charset="0"/>
                <a:ea typeface="ＭＳ Ｐゴシック" charset="0"/>
                <a:cs typeface="Arial" charset="0"/>
              </a:rPr>
              <a:t>X. FORMALIZACIÒN O LEGALIZACIÓN DE </a:t>
            </a:r>
            <a:r>
              <a:rPr lang="es-ES" b="1" dirty="0">
                <a:latin typeface="Arial" charset="0"/>
                <a:ea typeface="ＭＳ Ｐゴシック" charset="0"/>
                <a:cs typeface="Arial" charset="0"/>
              </a:rPr>
              <a:t>LA COMISIÒN </a:t>
            </a:r>
            <a:r>
              <a:rPr lang="es-ES" b="1" dirty="0" smtClean="0">
                <a:latin typeface="Arial" charset="0"/>
                <a:ea typeface="ＭＳ Ｐゴシック" charset="0"/>
                <a:cs typeface="Arial" charset="0"/>
              </a:rPr>
              <a:t>DE SERVICIOS:</a:t>
            </a:r>
            <a:endParaRPr lang="es-ES" b="1" dirty="0">
              <a:latin typeface="Arial" charset="0"/>
              <a:ea typeface="ＭＳ Ｐゴシック" charset="0"/>
              <a:cs typeface="Arial" charset="0"/>
            </a:endParaRPr>
          </a:p>
          <a:p>
            <a:pPr algn="ctr">
              <a:defRPr/>
            </a:pPr>
            <a:endParaRPr lang="es-ES" b="1" dirty="0">
              <a:latin typeface="Arial" charset="0"/>
              <a:ea typeface="ＭＳ Ｐゴシック" charset="0"/>
              <a:cs typeface="Arial" charset="0"/>
            </a:endParaRPr>
          </a:p>
          <a:p>
            <a:pPr algn="just">
              <a:defRPr/>
            </a:pPr>
            <a:r>
              <a:rPr lang="es-CO" sz="2000" dirty="0">
                <a:latin typeface="Arial" panose="020B0604020202020204" pitchFamily="34" charset="0"/>
                <a:cs typeface="Arial" panose="020B0604020202020204" pitchFamily="34" charset="0"/>
              </a:rPr>
              <a:t>Una vez terminado el proceso de Auditoría </a:t>
            </a:r>
            <a:r>
              <a:rPr lang="es-CO" sz="2000" dirty="0" smtClean="0">
                <a:latin typeface="Arial" panose="020B0604020202020204" pitchFamily="34" charset="0"/>
                <a:cs typeface="Arial" panose="020B0604020202020204" pitchFamily="34" charset="0"/>
              </a:rPr>
              <a:t>Interna legalice </a:t>
            </a:r>
            <a:r>
              <a:rPr lang="es-CO" sz="2000" dirty="0">
                <a:latin typeface="Arial" panose="020B0604020202020204" pitchFamily="34" charset="0"/>
                <a:cs typeface="Arial" panose="020B0604020202020204" pitchFamily="34" charset="0"/>
              </a:rPr>
              <a:t>la respectiva </a:t>
            </a:r>
            <a:r>
              <a:rPr lang="es-CO" sz="2000" dirty="0" smtClean="0">
                <a:latin typeface="Arial" panose="020B0604020202020204" pitchFamily="34" charset="0"/>
                <a:cs typeface="Arial" panose="020B0604020202020204" pitchFamily="34" charset="0"/>
              </a:rPr>
              <a:t>comisión de servicios, </a:t>
            </a:r>
            <a:r>
              <a:rPr lang="es-CO" sz="2000" dirty="0">
                <a:latin typeface="Arial" panose="020B0604020202020204" pitchFamily="34" charset="0"/>
                <a:cs typeface="Arial" panose="020B0604020202020204" pitchFamily="34" charset="0"/>
              </a:rPr>
              <a:t>para ello debe remitir a </a:t>
            </a:r>
            <a:r>
              <a:rPr lang="es-CO" sz="2000" dirty="0" smtClean="0">
                <a:latin typeface="Arial" panose="020B0604020202020204" pitchFamily="34" charset="0"/>
                <a:cs typeface="Arial" panose="020B0604020202020204" pitchFamily="34" charset="0"/>
              </a:rPr>
              <a:t>su Jefe Inmediato y a la </a:t>
            </a:r>
            <a:r>
              <a:rPr lang="es-CO" sz="2000" dirty="0">
                <a:latin typeface="Arial" panose="020B0604020202020204" pitchFamily="34" charset="0"/>
                <a:cs typeface="Arial" panose="020B0604020202020204" pitchFamily="34" charset="0"/>
              </a:rPr>
              <a:t>Unidad </a:t>
            </a:r>
            <a:r>
              <a:rPr lang="es-CO" sz="2000" dirty="0" smtClean="0">
                <a:latin typeface="Arial" panose="020B0604020202020204" pitchFamily="34" charset="0"/>
                <a:cs typeface="Arial" panose="020B0604020202020204" pitchFamily="34" charset="0"/>
              </a:rPr>
              <a:t>Administrativa o DESAJ, según sea el caso:</a:t>
            </a:r>
            <a:endParaRPr lang="es-ES" sz="2000" dirty="0">
              <a:latin typeface="Arial" panose="020B0604020202020204" pitchFamily="34" charset="0"/>
              <a:ea typeface="ＭＳ Ｐゴシック" charset="0"/>
              <a:cs typeface="Arial" panose="020B0604020202020204" pitchFamily="34" charset="0"/>
            </a:endParaRPr>
          </a:p>
          <a:p>
            <a:pPr algn="just">
              <a:defRPr/>
            </a:pPr>
            <a:endParaRPr lang="es-ES" sz="2000" dirty="0">
              <a:latin typeface="Arial" panose="020B0604020202020204" pitchFamily="34" charset="0"/>
              <a:ea typeface="ＭＳ Ｐゴシック" charset="0"/>
              <a:cs typeface="Arial" panose="020B0604020202020204" pitchFamily="34" charset="0"/>
            </a:endParaRPr>
          </a:p>
          <a:p>
            <a:pPr marL="342900" indent="-342900" algn="just">
              <a:buFontTx/>
              <a:buAutoNum type="arabicPeriod"/>
              <a:defRPr/>
            </a:pPr>
            <a:r>
              <a:rPr lang="es-ES" sz="2000" dirty="0">
                <a:latin typeface="Arial" panose="020B0604020202020204" pitchFamily="34" charset="0"/>
                <a:ea typeface="ＭＳ Ｐゴシック" charset="0"/>
                <a:cs typeface="Arial" panose="020B0604020202020204" pitchFamily="34" charset="0"/>
              </a:rPr>
              <a:t>Cumplido de c</a:t>
            </a:r>
            <a:r>
              <a:rPr lang="es-ES" sz="2000" dirty="0" smtClean="0">
                <a:latin typeface="Arial" panose="020B0604020202020204" pitchFamily="34" charset="0"/>
                <a:ea typeface="ＭＳ Ｐゴシック" charset="0"/>
                <a:cs typeface="Arial" panose="020B0604020202020204" pitchFamily="34" charset="0"/>
              </a:rPr>
              <a:t>omisión expedido por el Presidente de la Corporación y/o Juez Coordinador, o Director, etc., según sea el caso.</a:t>
            </a:r>
            <a:endParaRPr lang="es-ES" sz="2000" dirty="0">
              <a:latin typeface="Arial" panose="020B0604020202020204" pitchFamily="34" charset="0"/>
              <a:ea typeface="ＭＳ Ｐゴシック" charset="0"/>
              <a:cs typeface="Arial" panose="020B0604020202020204" pitchFamily="34" charset="0"/>
            </a:endParaRPr>
          </a:p>
          <a:p>
            <a:pPr marL="342900" indent="-342900" algn="just">
              <a:buFontTx/>
              <a:buAutoNum type="arabicPeriod"/>
              <a:defRPr/>
            </a:pPr>
            <a:r>
              <a:rPr lang="es-ES" sz="2000" dirty="0">
                <a:latin typeface="Arial" panose="020B0604020202020204" pitchFamily="34" charset="0"/>
                <a:ea typeface="ＭＳ Ｐゴシック" charset="0"/>
                <a:cs typeface="Arial" panose="020B0604020202020204" pitchFamily="34" charset="0"/>
              </a:rPr>
              <a:t>Cumplido de Comisión </a:t>
            </a:r>
            <a:r>
              <a:rPr lang="es-ES" sz="2000" dirty="0" smtClean="0">
                <a:latin typeface="Arial" panose="020B0604020202020204" pitchFamily="34" charset="0"/>
                <a:ea typeface="ＭＳ Ｐゴシック" charset="0"/>
                <a:cs typeface="Arial" panose="020B0604020202020204" pitchFamily="34" charset="0"/>
              </a:rPr>
              <a:t>del Jefe Inmediato.</a:t>
            </a:r>
            <a:endParaRPr lang="es-ES" sz="2000" dirty="0">
              <a:latin typeface="Arial" panose="020B0604020202020204" pitchFamily="34" charset="0"/>
              <a:ea typeface="ＭＳ Ｐゴシック" charset="0"/>
              <a:cs typeface="Arial" panose="020B0604020202020204" pitchFamily="34" charset="0"/>
            </a:endParaRPr>
          </a:p>
          <a:p>
            <a:pPr marL="342900" indent="-342900" algn="just">
              <a:buFontTx/>
              <a:buAutoNum type="arabicPeriod"/>
              <a:defRPr/>
            </a:pPr>
            <a:r>
              <a:rPr lang="es-ES" sz="2000" dirty="0" smtClean="0">
                <a:latin typeface="Arial" panose="020B0604020202020204" pitchFamily="34" charset="0"/>
                <a:ea typeface="ＭＳ Ｐゴシック" charset="0"/>
                <a:cs typeface="Arial" panose="020B0604020202020204" pitchFamily="34" charset="0"/>
              </a:rPr>
              <a:t>Informe </a:t>
            </a:r>
            <a:r>
              <a:rPr lang="es-ES" sz="2000" dirty="0">
                <a:latin typeface="Arial" panose="020B0604020202020204" pitchFamily="34" charset="0"/>
                <a:ea typeface="ＭＳ Ｐゴシック" charset="0"/>
                <a:cs typeface="Arial" panose="020B0604020202020204" pitchFamily="34" charset="0"/>
              </a:rPr>
              <a:t>de </a:t>
            </a:r>
            <a:r>
              <a:rPr lang="es-ES" sz="2000" dirty="0" smtClean="0">
                <a:latin typeface="Arial" panose="020B0604020202020204" pitchFamily="34" charset="0"/>
                <a:ea typeface="ＭＳ Ｐゴシック" charset="0"/>
                <a:cs typeface="Arial" panose="020B0604020202020204" pitchFamily="34" charset="0"/>
              </a:rPr>
              <a:t>Comisión: </a:t>
            </a:r>
          </a:p>
          <a:p>
            <a:pPr algn="just">
              <a:defRPr/>
            </a:pPr>
            <a:r>
              <a:rPr lang="es-ES" sz="2000" dirty="0">
                <a:latin typeface="Arial" panose="020B0604020202020204" pitchFamily="34" charset="0"/>
                <a:ea typeface="ＭＳ Ｐゴシック" charset="0"/>
                <a:cs typeface="Arial" panose="020B0604020202020204" pitchFamily="34" charset="0"/>
              </a:rPr>
              <a:t> </a:t>
            </a:r>
            <a:r>
              <a:rPr lang="es-ES" sz="2000" dirty="0" smtClean="0">
                <a:latin typeface="Arial" panose="020B0604020202020204" pitchFamily="34" charset="0"/>
                <a:ea typeface="ＭＳ Ｐゴシック" charset="0"/>
                <a:cs typeface="Arial" panose="020B0604020202020204" pitchFamily="34" charset="0"/>
              </a:rPr>
              <a:t>     a)  El Pre-Informe de Auditoría Interna, para los Auditores y,</a:t>
            </a:r>
          </a:p>
          <a:p>
            <a:pPr algn="just">
              <a:defRPr/>
            </a:pPr>
            <a:r>
              <a:rPr lang="es-ES" sz="2000" dirty="0" smtClean="0">
                <a:latin typeface="Arial" panose="020B0604020202020204" pitchFamily="34" charset="0"/>
                <a:ea typeface="ＭＳ Ｐゴシック" charset="0"/>
                <a:cs typeface="Arial" panose="020B0604020202020204" pitchFamily="34" charset="0"/>
              </a:rPr>
              <a:t>      b) Informe Final para el Auditor Líder.</a:t>
            </a:r>
            <a:endParaRPr lang="es-ES" sz="2000" dirty="0">
              <a:latin typeface="Arial" panose="020B0604020202020204" pitchFamily="34" charset="0"/>
              <a:ea typeface="ＭＳ Ｐゴシック" charset="0"/>
              <a:cs typeface="Arial" panose="020B0604020202020204" pitchFamily="34" charset="0"/>
            </a:endParaRPr>
          </a:p>
          <a:p>
            <a:pPr algn="just">
              <a:defRPr/>
            </a:pPr>
            <a:endParaRPr lang="es-E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3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uadroTexto 3"/>
          <p:cNvSpPr txBox="1"/>
          <p:nvPr/>
        </p:nvSpPr>
        <p:spPr>
          <a:xfrm>
            <a:off x="971600" y="1484784"/>
            <a:ext cx="4253965" cy="646331"/>
          </a:xfrm>
          <a:prstGeom prst="rect">
            <a:avLst/>
          </a:prstGeom>
          <a:noFill/>
        </p:spPr>
        <p:txBody>
          <a:bodyPr wrap="square" rtlCol="0">
            <a:spAutoFit/>
          </a:bodyPr>
          <a:lstStyle/>
          <a:p>
            <a:r>
              <a:rPr lang="es-CO" b="1" dirty="0" smtClean="0"/>
              <a:t>XI. TALLER:</a:t>
            </a:r>
          </a:p>
          <a:p>
            <a:endParaRPr lang="en-US" b="1" dirty="0"/>
          </a:p>
        </p:txBody>
      </p:sp>
    </p:spTree>
    <p:extLst>
      <p:ext uri="{BB962C8B-B14F-4D97-AF65-F5344CB8AC3E}">
        <p14:creationId xmlns:p14="http://schemas.microsoft.com/office/powerpoint/2010/main" val="72162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 name="CuadroTexto 3"/>
          <p:cNvSpPr txBox="1"/>
          <p:nvPr/>
        </p:nvSpPr>
        <p:spPr>
          <a:xfrm>
            <a:off x="937852" y="1316937"/>
            <a:ext cx="7704856" cy="6801862"/>
          </a:xfrm>
          <a:prstGeom prst="rect">
            <a:avLst/>
          </a:prstGeom>
          <a:noFill/>
        </p:spPr>
        <p:txBody>
          <a:bodyPr wrap="square" rtlCol="0">
            <a:spAutoFit/>
          </a:bodyPr>
          <a:lstStyle/>
          <a:p>
            <a:r>
              <a:rPr lang="es-CO" dirty="0" smtClean="0"/>
              <a:t>Una vez realizado el ejercicio anterior se prepara la Auditoria, para ello es importante tener a la mano los siguientes documentos:</a:t>
            </a:r>
          </a:p>
          <a:p>
            <a:pPr marL="400050" indent="-400050">
              <a:buAutoNum type="romanUcPeriod"/>
            </a:pPr>
            <a:r>
              <a:rPr lang="es-CO" b="1" dirty="0" smtClean="0"/>
              <a:t>Plataforma Estratégica:</a:t>
            </a:r>
          </a:p>
          <a:p>
            <a:pPr marL="742950" lvl="1" indent="-285750">
              <a:buFont typeface="Wingdings" panose="05000000000000000000" pitchFamily="2" charset="2"/>
              <a:buChar char="Ø"/>
            </a:pPr>
            <a:r>
              <a:rPr lang="es-CO" dirty="0" smtClean="0"/>
              <a:t>Plan Nacional de Desarrollo;</a:t>
            </a:r>
          </a:p>
          <a:p>
            <a:pPr marL="742950" lvl="1" indent="-285750">
              <a:buFont typeface="Wingdings" panose="05000000000000000000" pitchFamily="2" charset="2"/>
              <a:buChar char="Ø"/>
            </a:pPr>
            <a:r>
              <a:rPr lang="es-CO" dirty="0" smtClean="0"/>
              <a:t>Plan Sectorial de Desarrollo 2019-2022;</a:t>
            </a:r>
          </a:p>
          <a:p>
            <a:pPr marL="742950" lvl="1" indent="-285750">
              <a:buFont typeface="Wingdings" panose="05000000000000000000" pitchFamily="2" charset="2"/>
              <a:buChar char="Ø"/>
            </a:pPr>
            <a:r>
              <a:rPr lang="es-CO" dirty="0" smtClean="0"/>
              <a:t>Plan Decenal de la Justicia 2017-2027;</a:t>
            </a:r>
          </a:p>
          <a:p>
            <a:pPr marL="742950" lvl="1" indent="-285750">
              <a:buFont typeface="Wingdings" panose="05000000000000000000" pitchFamily="2" charset="2"/>
              <a:buChar char="Ø"/>
            </a:pPr>
            <a:r>
              <a:rPr lang="es-CO" dirty="0" smtClean="0"/>
              <a:t>Plan SIGCMA 2019-2022;</a:t>
            </a:r>
          </a:p>
          <a:p>
            <a:pPr marL="742950" lvl="1" indent="-285750">
              <a:buFont typeface="Wingdings" panose="05000000000000000000" pitchFamily="2" charset="2"/>
              <a:buChar char="Ø"/>
            </a:pPr>
            <a:r>
              <a:rPr lang="es-CO" dirty="0" smtClean="0"/>
              <a:t>Manual de Gestión de Calidad</a:t>
            </a:r>
          </a:p>
          <a:p>
            <a:pPr marL="742950" lvl="1" indent="-285750">
              <a:buFont typeface="Wingdings" panose="05000000000000000000" pitchFamily="2" charset="2"/>
              <a:buChar char="Ø"/>
            </a:pPr>
            <a:r>
              <a:rPr lang="es-CO" dirty="0" smtClean="0"/>
              <a:t>Guía para la Administración del Riesgo-DAFP 2018;</a:t>
            </a:r>
          </a:p>
          <a:p>
            <a:pPr marL="742950" lvl="1" indent="-285750">
              <a:buFont typeface="Wingdings" panose="05000000000000000000" pitchFamily="2" charset="2"/>
              <a:buChar char="Ø"/>
            </a:pPr>
            <a:r>
              <a:rPr lang="es-CO" dirty="0" smtClean="0"/>
              <a:t>MIPG;</a:t>
            </a:r>
          </a:p>
          <a:p>
            <a:pPr marL="742950" lvl="1" indent="-285750">
              <a:buFont typeface="Wingdings" panose="05000000000000000000" pitchFamily="2" charset="2"/>
              <a:buChar char="Ø"/>
            </a:pPr>
            <a:r>
              <a:rPr lang="es-CO" dirty="0" smtClean="0"/>
              <a:t>Contexto de la Organización: Nacional, Regional, Local: según sea el caso;</a:t>
            </a:r>
          </a:p>
          <a:p>
            <a:pPr marL="742950" lvl="1" indent="-285750">
              <a:buFont typeface="Wingdings" panose="05000000000000000000" pitchFamily="2" charset="2"/>
              <a:buChar char="Ø"/>
            </a:pPr>
            <a:r>
              <a:rPr lang="es-CO" dirty="0" smtClean="0"/>
              <a:t>Matriz de Contexto Organizacional;</a:t>
            </a:r>
          </a:p>
          <a:p>
            <a:pPr marL="742950" lvl="1" indent="-285750">
              <a:buFont typeface="Wingdings" panose="05000000000000000000" pitchFamily="2" charset="2"/>
              <a:buChar char="Ø"/>
            </a:pPr>
            <a:r>
              <a:rPr lang="es-CO" dirty="0" smtClean="0"/>
              <a:t>Matriz de planeación para abordar riesgos y oportunidades;</a:t>
            </a:r>
          </a:p>
          <a:p>
            <a:pPr marL="742950" lvl="1" indent="-285750">
              <a:buFont typeface="Wingdings" panose="05000000000000000000" pitchFamily="2" charset="2"/>
              <a:buChar char="Ø"/>
            </a:pPr>
            <a:r>
              <a:rPr lang="es-CO" dirty="0" smtClean="0"/>
              <a:t>Matriz articulación Pilares Estratégicos vs Objetivos de Calidad;</a:t>
            </a:r>
          </a:p>
          <a:p>
            <a:pPr marL="742950" lvl="1" indent="-285750">
              <a:buFont typeface="Wingdings" panose="05000000000000000000" pitchFamily="2" charset="2"/>
              <a:buChar char="Ø"/>
            </a:pPr>
            <a:r>
              <a:rPr lang="es-CO" dirty="0" smtClean="0"/>
              <a:t>Plan de Competencias;</a:t>
            </a:r>
          </a:p>
          <a:p>
            <a:pPr marL="742950" lvl="1" indent="-285750">
              <a:buFont typeface="Wingdings" panose="05000000000000000000" pitchFamily="2" charset="2"/>
              <a:buChar char="Ø"/>
            </a:pPr>
            <a:r>
              <a:rPr lang="es-CO" dirty="0" smtClean="0"/>
              <a:t>Plan de Comunicaciones.</a:t>
            </a:r>
          </a:p>
          <a:p>
            <a:pPr lvl="1"/>
            <a:endParaRPr lang="es-CO" dirty="0"/>
          </a:p>
          <a:p>
            <a:pPr lvl="1"/>
            <a:r>
              <a:rPr lang="es-CO" sz="1100" b="1" dirty="0" smtClean="0"/>
              <a:t>NOTA: Esta información se encuentra parcialmente en el micro sitio: SIGCMA, estará disponible toda a partir del 8 de julio.</a:t>
            </a:r>
          </a:p>
          <a:p>
            <a:pPr marL="742950" lvl="1" indent="-285750">
              <a:buFont typeface="Wingdings" panose="05000000000000000000" pitchFamily="2" charset="2"/>
              <a:buChar char="Ø"/>
            </a:pPr>
            <a:endParaRPr lang="es-CO" dirty="0" smtClean="0"/>
          </a:p>
          <a:p>
            <a:pPr marL="742950" lvl="1" indent="-285750">
              <a:buFont typeface="Wingdings" panose="05000000000000000000" pitchFamily="2" charset="2"/>
              <a:buChar char="Ø"/>
            </a:pPr>
            <a:endParaRPr lang="es-CO" dirty="0" smtClean="0"/>
          </a:p>
          <a:p>
            <a:pPr marL="742950" lvl="1" indent="-285750">
              <a:buFont typeface="Wingdings" panose="05000000000000000000" pitchFamily="2" charset="2"/>
              <a:buChar char="Ø"/>
            </a:pPr>
            <a:endParaRPr lang="es-CO" dirty="0" smtClean="0"/>
          </a:p>
          <a:p>
            <a:pPr marL="742950" lvl="1" indent="-285750">
              <a:buFont typeface="Wingdings" panose="05000000000000000000" pitchFamily="2" charset="2"/>
              <a:buChar char="Ø"/>
            </a:pPr>
            <a:endParaRPr lang="es-CO" dirty="0" smtClean="0"/>
          </a:p>
          <a:p>
            <a:endParaRPr lang="es-CO" dirty="0"/>
          </a:p>
        </p:txBody>
      </p:sp>
    </p:spTree>
    <p:extLst>
      <p:ext uri="{BB962C8B-B14F-4D97-AF65-F5344CB8AC3E}">
        <p14:creationId xmlns:p14="http://schemas.microsoft.com/office/powerpoint/2010/main" val="796845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 name="CuadroTexto 3"/>
          <p:cNvSpPr txBox="1"/>
          <p:nvPr/>
        </p:nvSpPr>
        <p:spPr>
          <a:xfrm>
            <a:off x="899592" y="1294712"/>
            <a:ext cx="7853416" cy="4601260"/>
          </a:xfrm>
          <a:prstGeom prst="rect">
            <a:avLst/>
          </a:prstGeom>
          <a:noFill/>
        </p:spPr>
        <p:txBody>
          <a:bodyPr wrap="square" rtlCol="0">
            <a:spAutoFit/>
          </a:bodyPr>
          <a:lstStyle/>
          <a:p>
            <a:r>
              <a:rPr lang="es-CO" b="1" dirty="0" smtClean="0"/>
              <a:t>II. Informe de Revisión por la Dirección: </a:t>
            </a:r>
            <a:r>
              <a:rPr lang="es-CO" dirty="0" smtClean="0"/>
              <a:t>debe contener los siguientes elementos:</a:t>
            </a:r>
          </a:p>
          <a:p>
            <a:endParaRPr lang="es-CO" dirty="0" smtClean="0"/>
          </a:p>
          <a:p>
            <a:pPr marL="342900" indent="-342900">
              <a:buAutoNum type="alphaLcParenR"/>
            </a:pPr>
            <a:r>
              <a:rPr lang="es-CO" b="1" dirty="0" smtClean="0"/>
              <a:t>ENTRADAS: </a:t>
            </a:r>
          </a:p>
          <a:p>
            <a:endParaRPr lang="es-CO" b="1" dirty="0" smtClean="0"/>
          </a:p>
          <a:p>
            <a:pPr marL="285750" indent="-285750">
              <a:buFont typeface="Wingdings" panose="05000000000000000000" pitchFamily="2" charset="2"/>
              <a:buChar char="ü"/>
            </a:pPr>
            <a:r>
              <a:rPr lang="es-CO" sz="1700" dirty="0" smtClean="0"/>
              <a:t>El estado de las acciones de las revisiones por la dirección previas- revisión del estado del SIGCMA proceso por proceso;</a:t>
            </a:r>
          </a:p>
          <a:p>
            <a:pPr marL="285750" indent="-285750">
              <a:buFont typeface="Wingdings" panose="05000000000000000000" pitchFamily="2" charset="2"/>
              <a:buChar char="ü"/>
            </a:pPr>
            <a:r>
              <a:rPr lang="es-CO" sz="1700" dirty="0" smtClean="0"/>
              <a:t>Los cambios en las cuestiones externas e internas que sean pertinentes al SIGCMA;</a:t>
            </a:r>
          </a:p>
          <a:p>
            <a:pPr marL="285750" indent="-285750">
              <a:buFont typeface="Wingdings" panose="05000000000000000000" pitchFamily="2" charset="2"/>
              <a:buChar char="ü"/>
            </a:pPr>
            <a:r>
              <a:rPr lang="es-CO" sz="1700" dirty="0" smtClean="0"/>
              <a:t>La información sobre el desempeño y la eficacia del SIGCMA, incluidas las tendencias relativas a:</a:t>
            </a:r>
          </a:p>
          <a:p>
            <a:r>
              <a:rPr lang="es-CO" sz="1700" dirty="0"/>
              <a:t> </a:t>
            </a:r>
            <a:r>
              <a:rPr lang="es-CO" sz="1700" dirty="0" smtClean="0"/>
              <a:t>     a) La satisfacción y retroalimentación de las partes interesadas (encuestas, si                  </a:t>
            </a:r>
          </a:p>
          <a:p>
            <a:r>
              <a:rPr lang="es-CO" sz="1700" dirty="0" smtClean="0"/>
              <a:t>           hay);</a:t>
            </a:r>
          </a:p>
          <a:p>
            <a:r>
              <a:rPr lang="es-CO" sz="1700" dirty="0"/>
              <a:t> </a:t>
            </a:r>
            <a:r>
              <a:rPr lang="es-CO" sz="1700" dirty="0" smtClean="0"/>
              <a:t>     b) el grado en que se han los objetivos de calidad;</a:t>
            </a:r>
          </a:p>
          <a:p>
            <a:r>
              <a:rPr lang="es-CO" sz="1700" dirty="0"/>
              <a:t> </a:t>
            </a:r>
            <a:r>
              <a:rPr lang="es-CO" sz="1700" dirty="0" smtClean="0"/>
              <a:t>     c) el desempeño de los procesos y conformidad de los productos y servicios;</a:t>
            </a:r>
          </a:p>
          <a:p>
            <a:r>
              <a:rPr lang="es-CO" sz="1700" dirty="0"/>
              <a:t> </a:t>
            </a:r>
            <a:r>
              <a:rPr lang="es-CO" sz="1700" dirty="0" smtClean="0"/>
              <a:t>     d) las salidas no conformes y acciones correctivas;</a:t>
            </a:r>
          </a:p>
          <a:p>
            <a:r>
              <a:rPr lang="es-CO" sz="1700" dirty="0"/>
              <a:t> </a:t>
            </a:r>
            <a:r>
              <a:rPr lang="es-CO" sz="1700" dirty="0" smtClean="0"/>
              <a:t>     e) los resultados de seguimiento y medición;</a:t>
            </a:r>
          </a:p>
          <a:p>
            <a:r>
              <a:rPr lang="es-CO" sz="1700" dirty="0"/>
              <a:t> </a:t>
            </a:r>
            <a:r>
              <a:rPr lang="es-CO" sz="1700" dirty="0" smtClean="0"/>
              <a:t>     f) los resultados de las auditorias: internas y externas;</a:t>
            </a:r>
          </a:p>
          <a:p>
            <a:r>
              <a:rPr lang="es-CO" sz="1700" dirty="0"/>
              <a:t> </a:t>
            </a:r>
            <a:r>
              <a:rPr lang="es-CO" sz="1700" dirty="0" smtClean="0"/>
              <a:t>     </a:t>
            </a:r>
            <a:endParaRPr lang="es-CO" dirty="0"/>
          </a:p>
        </p:txBody>
      </p:sp>
    </p:spTree>
    <p:extLst>
      <p:ext uri="{BB962C8B-B14F-4D97-AF65-F5344CB8AC3E}">
        <p14:creationId xmlns:p14="http://schemas.microsoft.com/office/powerpoint/2010/main" val="3171879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11" name="CuadroTexto 10"/>
          <p:cNvSpPr txBox="1"/>
          <p:nvPr/>
        </p:nvSpPr>
        <p:spPr>
          <a:xfrm>
            <a:off x="1043608" y="1517143"/>
            <a:ext cx="7704856" cy="5355312"/>
          </a:xfrm>
          <a:prstGeom prst="rect">
            <a:avLst/>
          </a:prstGeom>
          <a:noFill/>
        </p:spPr>
        <p:txBody>
          <a:bodyPr wrap="square" rtlCol="0">
            <a:spAutoFit/>
          </a:bodyPr>
          <a:lstStyle/>
          <a:p>
            <a:r>
              <a:rPr lang="es-CO" dirty="0" smtClean="0"/>
              <a:t>      g</a:t>
            </a:r>
            <a:r>
              <a:rPr lang="es-CO" dirty="0"/>
              <a:t>) el desempeño de los proveedores externos;</a:t>
            </a:r>
          </a:p>
          <a:p>
            <a:r>
              <a:rPr lang="es-CO" dirty="0"/>
              <a:t>      h) la adecuación de los recursos;</a:t>
            </a:r>
          </a:p>
          <a:p>
            <a:r>
              <a:rPr lang="es-CO" dirty="0"/>
              <a:t>      i) la eficacia de las acciones para abordar riesgos y oportunidades</a:t>
            </a:r>
          </a:p>
          <a:p>
            <a:r>
              <a:rPr lang="es-CO" dirty="0"/>
              <a:t>      j) las oportunidades de mejora</a:t>
            </a:r>
          </a:p>
          <a:p>
            <a:endParaRPr lang="es-CO" dirty="0" smtClean="0"/>
          </a:p>
          <a:p>
            <a:r>
              <a:rPr lang="es-CO" dirty="0" smtClean="0"/>
              <a:t>b) </a:t>
            </a:r>
            <a:r>
              <a:rPr lang="es-CO" b="1" dirty="0" smtClean="0"/>
              <a:t>SALIDAS</a:t>
            </a:r>
            <a:r>
              <a:rPr lang="es-CO" dirty="0" smtClean="0"/>
              <a:t>: deben incluir las decisiones y acciones relacionadas con:</a:t>
            </a:r>
          </a:p>
          <a:p>
            <a:endParaRPr lang="es-CO" dirty="0"/>
          </a:p>
          <a:p>
            <a:pPr marL="285750" indent="-285750">
              <a:buFont typeface="Wingdings" panose="05000000000000000000" pitchFamily="2" charset="2"/>
              <a:buChar char="ü"/>
            </a:pPr>
            <a:r>
              <a:rPr lang="es-CO" dirty="0" smtClean="0"/>
              <a:t>Las oportunidades de mejora;</a:t>
            </a:r>
          </a:p>
          <a:p>
            <a:pPr marL="285750" indent="-285750">
              <a:buFont typeface="Wingdings" panose="05000000000000000000" pitchFamily="2" charset="2"/>
              <a:buChar char="ü"/>
            </a:pPr>
            <a:r>
              <a:rPr lang="es-CO" dirty="0" smtClean="0"/>
              <a:t>Cualquier necesidad de cambio en el SIGCMA;</a:t>
            </a:r>
          </a:p>
          <a:p>
            <a:pPr marL="285750" indent="-285750">
              <a:buFont typeface="Wingdings" panose="05000000000000000000" pitchFamily="2" charset="2"/>
              <a:buChar char="ü"/>
            </a:pPr>
            <a:r>
              <a:rPr lang="es-CO" dirty="0" smtClean="0"/>
              <a:t>Las necesidades de recursos.</a:t>
            </a:r>
          </a:p>
          <a:p>
            <a:endParaRPr lang="es-CO" dirty="0" smtClean="0"/>
          </a:p>
          <a:p>
            <a:r>
              <a:rPr lang="es-CO" b="1" dirty="0" smtClean="0"/>
              <a:t>NOTA 1:</a:t>
            </a:r>
            <a:r>
              <a:rPr lang="es-CO" dirty="0" smtClean="0"/>
              <a:t> El informe de Revisión por la Dirección debe quedar documentado y, debe quedar en acta del Comité del SIGCMA y en la respectiva sesión del CSJ: Nacional y/ Seccional, según sea el caso; en los Despachos Judiciales certificados en el Comité del SIGCMA respectivo y el informe debe remitirse al Consejo Seccional de la Judicatura.</a:t>
            </a:r>
          </a:p>
          <a:p>
            <a:r>
              <a:rPr lang="es-CO" dirty="0" smtClean="0"/>
              <a:t>NOTA 2: El modelo de Informe Nacional  estará disponible en el micro sitio.</a:t>
            </a:r>
          </a:p>
          <a:p>
            <a:pPr marL="285750" indent="-285750">
              <a:buFont typeface="Wingdings" panose="05000000000000000000" pitchFamily="2" charset="2"/>
              <a:buChar char="ü"/>
            </a:pPr>
            <a:endParaRPr lang="es-CO" dirty="0" smtClean="0"/>
          </a:p>
          <a:p>
            <a:r>
              <a:rPr lang="es-CO" dirty="0" smtClean="0"/>
              <a:t> </a:t>
            </a:r>
            <a:endParaRPr lang="es-CO" dirty="0"/>
          </a:p>
        </p:txBody>
      </p:sp>
    </p:spTree>
    <p:extLst>
      <p:ext uri="{BB962C8B-B14F-4D97-AF65-F5344CB8AC3E}">
        <p14:creationId xmlns:p14="http://schemas.microsoft.com/office/powerpoint/2010/main" val="2151989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 name="CuadroTexto 3"/>
          <p:cNvSpPr txBox="1"/>
          <p:nvPr/>
        </p:nvSpPr>
        <p:spPr>
          <a:xfrm>
            <a:off x="939088" y="1294712"/>
            <a:ext cx="7985904" cy="5386090"/>
          </a:xfrm>
          <a:prstGeom prst="rect">
            <a:avLst/>
          </a:prstGeom>
          <a:noFill/>
        </p:spPr>
        <p:txBody>
          <a:bodyPr wrap="square" rtlCol="0">
            <a:spAutoFit/>
          </a:bodyPr>
          <a:lstStyle/>
          <a:p>
            <a:r>
              <a:rPr lang="es-CO" b="1" dirty="0" smtClean="0"/>
              <a:t>IV.  DOCUMENTACIÒN NECESARIA: </a:t>
            </a:r>
            <a:r>
              <a:rPr lang="es-CO" dirty="0" smtClean="0"/>
              <a:t>Tenga a la mano los siguientes documentos con el respectivo seguimiento: Trimestral, semestral o anual según sea el caso:</a:t>
            </a:r>
          </a:p>
          <a:p>
            <a:endParaRPr lang="es-CO" dirty="0"/>
          </a:p>
          <a:p>
            <a:pPr marL="285750" indent="-285750">
              <a:buFont typeface="Wingdings" panose="05000000000000000000" pitchFamily="2" charset="2"/>
              <a:buChar char="ü"/>
            </a:pPr>
            <a:r>
              <a:rPr lang="es-CO" dirty="0" smtClean="0"/>
              <a:t>Plan Operativo: 2019: Con resultados:</a:t>
            </a:r>
          </a:p>
          <a:p>
            <a:pPr marL="285750" indent="-285750">
              <a:buFont typeface="Wingdings" panose="05000000000000000000" pitchFamily="2" charset="2"/>
              <a:buChar char="ü"/>
            </a:pPr>
            <a:r>
              <a:rPr lang="es-CO" dirty="0" smtClean="0"/>
              <a:t>Plan Operativo 2020; con el seguimiento y la medición que lleva a 2020:</a:t>
            </a:r>
          </a:p>
          <a:p>
            <a:pPr marL="285750" indent="-285750">
              <a:buFont typeface="Wingdings" panose="05000000000000000000" pitchFamily="2" charset="2"/>
              <a:buChar char="ü"/>
            </a:pPr>
            <a:r>
              <a:rPr lang="es-CO" dirty="0" smtClean="0"/>
              <a:t> Plan de Comunicaciones Especifico: Consejos Seccionales, Direcciones Ejecutivas Seccionales de Administración Judicial; Despachos Judiciales con el respectivo seguimiento y evaluación y, hacer énfasis en las estrategias que se han venido implementando-deben estar documentadas;</a:t>
            </a:r>
          </a:p>
          <a:p>
            <a:pPr marL="285750" indent="-285750">
              <a:buFont typeface="Wingdings" panose="05000000000000000000" pitchFamily="2" charset="2"/>
              <a:buChar char="ü"/>
            </a:pPr>
            <a:r>
              <a:rPr lang="es-CO" dirty="0" smtClean="0"/>
              <a:t>Plan de Competencias Especifico: </a:t>
            </a:r>
            <a:r>
              <a:rPr lang="es-CO" dirty="0"/>
              <a:t>hacer énfasis en las estrategias que se han venido implementando-deben estar </a:t>
            </a:r>
            <a:r>
              <a:rPr lang="es-CO" dirty="0" smtClean="0"/>
              <a:t>documentadas;</a:t>
            </a:r>
          </a:p>
          <a:p>
            <a:pPr marL="285750" indent="-285750">
              <a:buFont typeface="Wingdings" panose="05000000000000000000" pitchFamily="2" charset="2"/>
              <a:buChar char="ü"/>
            </a:pPr>
            <a:r>
              <a:rPr lang="es-CO" dirty="0" smtClean="0"/>
              <a:t>Documentos de Evaluación del SIGCMA: actas de Comités, </a:t>
            </a:r>
          </a:p>
          <a:p>
            <a:pPr marL="285750" indent="-285750">
              <a:buFont typeface="Wingdings" panose="05000000000000000000" pitchFamily="2" charset="2"/>
              <a:buChar char="ü"/>
            </a:pPr>
            <a:r>
              <a:rPr lang="es-CO" dirty="0" smtClean="0"/>
              <a:t>Estrategias para la toma de conciencia del SIGCMA (7.3)</a:t>
            </a:r>
          </a:p>
          <a:p>
            <a:pPr marL="285750" indent="-285750">
              <a:buFont typeface="Wingdings" panose="05000000000000000000" pitchFamily="2" charset="2"/>
              <a:buChar char="ü"/>
            </a:pPr>
            <a:r>
              <a:rPr lang="es-CO" dirty="0" smtClean="0"/>
              <a:t>Documentos de cada proceso:</a:t>
            </a:r>
          </a:p>
          <a:p>
            <a:r>
              <a:rPr lang="es-CO" dirty="0"/>
              <a:t> </a:t>
            </a:r>
            <a:r>
              <a:rPr lang="es-CO" dirty="0" smtClean="0"/>
              <a:t>     a) Caracterización;</a:t>
            </a:r>
          </a:p>
          <a:p>
            <a:r>
              <a:rPr lang="es-CO" dirty="0"/>
              <a:t> </a:t>
            </a:r>
            <a:r>
              <a:rPr lang="es-CO" dirty="0" smtClean="0"/>
              <a:t>     b) Procedimientos;</a:t>
            </a:r>
          </a:p>
          <a:p>
            <a:r>
              <a:rPr lang="es-CO" dirty="0"/>
              <a:t> </a:t>
            </a:r>
            <a:r>
              <a:rPr lang="es-CO" dirty="0" smtClean="0"/>
              <a:t>     c) Instrumentos: Formatos.</a:t>
            </a:r>
          </a:p>
          <a:p>
            <a:r>
              <a:rPr lang="es-CO" dirty="0" smtClean="0"/>
              <a:t> </a:t>
            </a:r>
          </a:p>
          <a:p>
            <a:r>
              <a:rPr lang="es-CO" sz="1000" dirty="0" smtClean="0"/>
              <a:t>NOTA: En el micro sitio se encuentran los que ya están actualizados, los que aun no están hay una acción de mejora en el SIGCMA que va hasta el 31 de diciembre de 2019.</a:t>
            </a:r>
            <a:endParaRPr lang="es-CO" sz="1000" dirty="0"/>
          </a:p>
        </p:txBody>
      </p:sp>
    </p:spTree>
    <p:extLst>
      <p:ext uri="{BB962C8B-B14F-4D97-AF65-F5344CB8AC3E}">
        <p14:creationId xmlns:p14="http://schemas.microsoft.com/office/powerpoint/2010/main" val="34787075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 name="CuadroTexto 3"/>
          <p:cNvSpPr txBox="1"/>
          <p:nvPr/>
        </p:nvSpPr>
        <p:spPr>
          <a:xfrm>
            <a:off x="962528" y="1294712"/>
            <a:ext cx="7887704" cy="5355312"/>
          </a:xfrm>
          <a:prstGeom prst="rect">
            <a:avLst/>
          </a:prstGeom>
          <a:noFill/>
        </p:spPr>
        <p:txBody>
          <a:bodyPr wrap="square" rtlCol="0">
            <a:spAutoFit/>
          </a:bodyPr>
          <a:lstStyle/>
          <a:p>
            <a:r>
              <a:rPr lang="es-CO" b="1" dirty="0" smtClean="0"/>
              <a:t>V. SIMULACRO: </a:t>
            </a:r>
            <a:r>
              <a:rPr lang="es-CO" dirty="0" smtClean="0"/>
              <a:t>con base en lo anterior realiza un simulacro de la auditoria, para ello puede utilizar diferentes medios y mediaciones:</a:t>
            </a:r>
          </a:p>
          <a:p>
            <a:endParaRPr lang="es-CO" dirty="0"/>
          </a:p>
          <a:p>
            <a:pPr marL="285750" indent="-285750">
              <a:buFont typeface="Wingdings" panose="05000000000000000000" pitchFamily="2" charset="2"/>
              <a:buChar char="ü"/>
            </a:pPr>
            <a:r>
              <a:rPr lang="es-CO" dirty="0" smtClean="0"/>
              <a:t>Presentación en </a:t>
            </a:r>
            <a:r>
              <a:rPr lang="es-CO" dirty="0" err="1" smtClean="0"/>
              <a:t>Powert</a:t>
            </a:r>
            <a:r>
              <a:rPr lang="es-CO" dirty="0" smtClean="0"/>
              <a:t> Point, </a:t>
            </a:r>
            <a:r>
              <a:rPr lang="es-CO" dirty="0" err="1" smtClean="0"/>
              <a:t>Prezy</a:t>
            </a:r>
            <a:r>
              <a:rPr lang="es-CO" dirty="0" smtClean="0"/>
              <a:t>, etc.</a:t>
            </a:r>
          </a:p>
          <a:p>
            <a:pPr marL="285750" indent="-285750">
              <a:buFont typeface="Wingdings" panose="05000000000000000000" pitchFamily="2" charset="2"/>
              <a:buChar char="ü"/>
            </a:pPr>
            <a:r>
              <a:rPr lang="es-CO" dirty="0" smtClean="0"/>
              <a:t>Videos de la realidad Contextual, etc.</a:t>
            </a:r>
          </a:p>
          <a:p>
            <a:pPr marL="285750" indent="-285750">
              <a:buFont typeface="Wingdings" panose="05000000000000000000" pitchFamily="2" charset="2"/>
              <a:buChar char="ü"/>
            </a:pPr>
            <a:r>
              <a:rPr lang="es-CO" dirty="0" smtClean="0"/>
              <a:t>Hacer el ejercicio de la Auditoría teniendo a la mano todas las evidencias.</a:t>
            </a:r>
          </a:p>
          <a:p>
            <a:pPr marL="285750" indent="-285750">
              <a:buFont typeface="Wingdings" panose="05000000000000000000" pitchFamily="2" charset="2"/>
              <a:buChar char="ü"/>
            </a:pPr>
            <a:r>
              <a:rPr lang="es-CO" dirty="0" smtClean="0"/>
              <a:t>Adecué un espacio agradable para el desarrollo de la auditoría.</a:t>
            </a:r>
          </a:p>
          <a:p>
            <a:pPr marL="285750" indent="-285750">
              <a:buFont typeface="Wingdings" panose="05000000000000000000" pitchFamily="2" charset="2"/>
              <a:buChar char="ü"/>
            </a:pPr>
            <a:endParaRPr lang="es-CO" dirty="0"/>
          </a:p>
          <a:p>
            <a:r>
              <a:rPr lang="es-CO" dirty="0" smtClean="0"/>
              <a:t>NOTA: Para este proceso es fundamental que cada servidor judicial se empodere del proceso que realiza. </a:t>
            </a:r>
          </a:p>
          <a:p>
            <a:endParaRPr lang="es-CO" dirty="0"/>
          </a:p>
          <a:p>
            <a:r>
              <a:rPr lang="es-CO" dirty="0" smtClean="0"/>
              <a:t>Recuerde que en el esquema de la Auditoría establecido en la Norma NTC ISO 19011:2018: Directrices para auditoría de sistemas de gestión, el auditor puede preguntarle a cualquier servidor judicial, se acerca al puesto de trabajo y le puede preguntar, por ejemplo sobre: </a:t>
            </a:r>
          </a:p>
          <a:p>
            <a:pPr marL="742950" lvl="1" indent="-285750">
              <a:buFont typeface="Wingdings" panose="05000000000000000000" pitchFamily="2" charset="2"/>
              <a:buChar char="Ø"/>
            </a:pPr>
            <a:r>
              <a:rPr lang="es-CO" dirty="0" smtClean="0"/>
              <a:t>La misión, </a:t>
            </a:r>
          </a:p>
          <a:p>
            <a:pPr marL="742950" lvl="1" indent="-285750">
              <a:buFont typeface="Wingdings" panose="05000000000000000000" pitchFamily="2" charset="2"/>
              <a:buChar char="Ø"/>
            </a:pPr>
            <a:r>
              <a:rPr lang="es-CO" dirty="0" smtClean="0"/>
              <a:t>visión, </a:t>
            </a:r>
          </a:p>
          <a:p>
            <a:pPr marL="742950" lvl="1" indent="-285750">
              <a:buFont typeface="Wingdings" panose="05000000000000000000" pitchFamily="2" charset="2"/>
              <a:buChar char="Ø"/>
            </a:pPr>
            <a:r>
              <a:rPr lang="es-CO" dirty="0" smtClean="0"/>
              <a:t>política de Calidad, </a:t>
            </a:r>
          </a:p>
          <a:p>
            <a:pPr marL="742950" lvl="1" indent="-285750">
              <a:buFont typeface="Wingdings" panose="05000000000000000000" pitchFamily="2" charset="2"/>
              <a:buChar char="Ø"/>
            </a:pPr>
            <a:r>
              <a:rPr lang="es-CO" dirty="0" smtClean="0"/>
              <a:t>Objetivos de Calidad, etc.</a:t>
            </a:r>
            <a:endParaRPr lang="es-CO" dirty="0"/>
          </a:p>
        </p:txBody>
      </p:sp>
    </p:spTree>
    <p:extLst>
      <p:ext uri="{BB962C8B-B14F-4D97-AF65-F5344CB8AC3E}">
        <p14:creationId xmlns:p14="http://schemas.microsoft.com/office/powerpoint/2010/main" val="47102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204864"/>
            <a:ext cx="8013576" cy="1454460"/>
          </a:xfrm>
        </p:spPr>
        <p:txBody>
          <a:bodyPr/>
          <a:lstStyle/>
          <a:p>
            <a:pPr marL="0" indent="0" algn="ctr">
              <a:buNone/>
            </a:pPr>
            <a:r>
              <a:rPr lang="es-ES" sz="4500" dirty="0" smtClean="0">
                <a:latin typeface="Arial" panose="020B0604020202020204" pitchFamily="34" charset="0"/>
                <a:cs typeface="Arial" panose="020B0604020202020204" pitchFamily="34" charset="0"/>
              </a:rPr>
              <a:t>    </a:t>
            </a:r>
            <a:endParaRPr lang="es-ES" sz="45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 name="CuadroTexto 3"/>
          <p:cNvSpPr txBox="1"/>
          <p:nvPr/>
        </p:nvSpPr>
        <p:spPr>
          <a:xfrm>
            <a:off x="891616" y="1295743"/>
            <a:ext cx="8005536" cy="2585323"/>
          </a:xfrm>
          <a:prstGeom prst="rect">
            <a:avLst/>
          </a:prstGeom>
          <a:noFill/>
        </p:spPr>
        <p:txBody>
          <a:bodyPr wrap="square" rtlCol="0">
            <a:spAutoFit/>
          </a:bodyPr>
          <a:lstStyle/>
          <a:p>
            <a:r>
              <a:rPr lang="es-CO" dirty="0" smtClean="0"/>
              <a:t>VI. </a:t>
            </a:r>
            <a:r>
              <a:rPr lang="es-CO" b="1" dirty="0" smtClean="0"/>
              <a:t>PLAN DE AUDITORIA EXTERNA: </a:t>
            </a:r>
            <a:r>
              <a:rPr lang="es-CO" dirty="0" smtClean="0"/>
              <a:t>una vez sea remitido el Plan de Auditoria Externa y publicado en el micro sitio:</a:t>
            </a:r>
          </a:p>
          <a:p>
            <a:endParaRPr lang="es-CO" dirty="0"/>
          </a:p>
          <a:p>
            <a:pPr marL="285750" indent="-285750">
              <a:buFont typeface="Wingdings" panose="05000000000000000000" pitchFamily="2" charset="2"/>
              <a:buChar char="ü"/>
            </a:pPr>
            <a:r>
              <a:rPr lang="es-CO" dirty="0" smtClean="0"/>
              <a:t> Comuníquese con el Auditor Externo;</a:t>
            </a:r>
          </a:p>
          <a:p>
            <a:pPr marL="285750" indent="-285750">
              <a:buFont typeface="Wingdings" panose="05000000000000000000" pitchFamily="2" charset="2"/>
              <a:buChar char="ü"/>
            </a:pPr>
            <a:r>
              <a:rPr lang="es-CO" dirty="0"/>
              <a:t> </a:t>
            </a:r>
            <a:r>
              <a:rPr lang="es-CO" dirty="0" smtClean="0"/>
              <a:t>Tengan en cuenta la logística necesaria para: </a:t>
            </a:r>
          </a:p>
          <a:p>
            <a:r>
              <a:rPr lang="es-CO" dirty="0"/>
              <a:t> </a:t>
            </a:r>
            <a:r>
              <a:rPr lang="es-CO" dirty="0" smtClean="0"/>
              <a:t>n recibir al Auditor en el aeropuerto o en el lugar que corresponda, según sea el </a:t>
            </a:r>
          </a:p>
          <a:p>
            <a:r>
              <a:rPr lang="es-CO" dirty="0" smtClean="0"/>
              <a:t>     caso;</a:t>
            </a:r>
          </a:p>
          <a:p>
            <a:pPr marL="285750" indent="-285750">
              <a:buFont typeface="Wingdings" panose="05000000000000000000" pitchFamily="2" charset="2"/>
              <a:buChar char="ü"/>
            </a:pPr>
            <a:endParaRPr lang="es-CO" dirty="0" smtClean="0"/>
          </a:p>
          <a:p>
            <a:endParaRPr lang="es-CO" dirty="0"/>
          </a:p>
        </p:txBody>
      </p:sp>
    </p:spTree>
    <p:extLst>
      <p:ext uri="{BB962C8B-B14F-4D97-AF65-F5344CB8AC3E}">
        <p14:creationId xmlns:p14="http://schemas.microsoft.com/office/powerpoint/2010/main" val="125111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uadroTexto 3"/>
          <p:cNvSpPr txBox="1"/>
          <p:nvPr/>
        </p:nvSpPr>
        <p:spPr>
          <a:xfrm>
            <a:off x="1157771" y="1772816"/>
            <a:ext cx="7739382" cy="3970318"/>
          </a:xfrm>
          <a:prstGeom prst="rect">
            <a:avLst/>
          </a:prstGeom>
          <a:noFill/>
        </p:spPr>
        <p:txBody>
          <a:bodyPr wrap="square" rtlCol="0">
            <a:spAutoFit/>
          </a:bodyPr>
          <a:lstStyle/>
          <a:p>
            <a:r>
              <a:rPr lang="es-CO" b="1" dirty="0" smtClean="0"/>
              <a:t>WEBGRAFÍA:</a:t>
            </a:r>
          </a:p>
          <a:p>
            <a:endParaRPr lang="es-CO" dirty="0"/>
          </a:p>
          <a:p>
            <a:pPr marL="342900" indent="-342900">
              <a:buAutoNum type="arabicParenR"/>
            </a:pPr>
            <a:r>
              <a:rPr lang="en-US" dirty="0" smtClean="0">
                <a:hlinkClick r:id="rId5"/>
              </a:rPr>
              <a:t>https</a:t>
            </a:r>
            <a:r>
              <a:rPr lang="en-US" dirty="0">
                <a:hlinkClick r:id="rId5"/>
              </a:rPr>
              <a:t>://</a:t>
            </a:r>
            <a:r>
              <a:rPr lang="en-US" dirty="0" smtClean="0">
                <a:hlinkClick r:id="rId5"/>
              </a:rPr>
              <a:t>www.ramajudicial.gov.co/web/sistema-integrado-gestion-de-la-calidad-y-el-medio-ambiente/inicio</a:t>
            </a:r>
            <a:endParaRPr lang="en-US" dirty="0" smtClean="0"/>
          </a:p>
          <a:p>
            <a:pPr marL="342900" indent="-342900">
              <a:buAutoNum type="arabicParenR"/>
            </a:pPr>
            <a:r>
              <a:rPr lang="en-US" dirty="0">
                <a:hlinkClick r:id="rId6"/>
              </a:rPr>
              <a:t>https://</a:t>
            </a:r>
            <a:r>
              <a:rPr lang="en-US" dirty="0" smtClean="0">
                <a:hlinkClick r:id="rId6"/>
              </a:rPr>
              <a:t>www.google.com/search?q=IMAGENES+DE+entrevistas+en+AUDITORIAS+REMOTAS&amp;tbm=isch&amp;ved=2ahUKEwig0uT45OHqAhUqQDABHeL7AzYQ2-cCegQIABAA&amp;oq=IMAGENES+DE+entrevistas+en+AUDITORIAS+REMOTAS&amp;gs_lcp=CgNpbWcQA1Dl1C5YpLUvYIq4L2gAcAB4AIABmAOIAZIckgEIMC4yMi40LTGYAQCgAQGqAQtnd3Mtd2l6LWltZ8ABAQ&amp;sclient=img&amp;ei=nK0YX6CUHqqAwbkP4vePsAM&amp;bih=617&amp;biw=1201&amp;rlz=1C1GCEA_enCO778ES779&amp;hl=es-419#imgrc=7NaKDE0xJXkPkM&amp;imgdii=QlNz2bwTUjneoM</a:t>
            </a:r>
            <a:endParaRPr lang="en-US" dirty="0" smtClean="0"/>
          </a:p>
          <a:p>
            <a:pPr marL="342900" indent="-342900">
              <a:buAutoNum type="arabicParenR"/>
            </a:pPr>
            <a:r>
              <a:rPr lang="en-US" dirty="0">
                <a:hlinkClick r:id="rId7"/>
              </a:rPr>
              <a:t>https://</a:t>
            </a:r>
            <a:r>
              <a:rPr lang="en-US" dirty="0" smtClean="0">
                <a:hlinkClick r:id="rId7"/>
              </a:rPr>
              <a:t>www.youtube.com/watch?v=pHUuMDt7EMg</a:t>
            </a:r>
            <a:endParaRPr lang="en-US" dirty="0" smtClean="0"/>
          </a:p>
          <a:p>
            <a:pPr marL="342900" indent="-342900">
              <a:buAutoNum type="arabicParenR"/>
            </a:pPr>
            <a:r>
              <a:rPr lang="en-US" dirty="0">
                <a:hlinkClick r:id="rId8"/>
              </a:rPr>
              <a:t>https://www.youtube.com/watch?v=YB5xBDABG-8</a:t>
            </a:r>
            <a:endParaRPr lang="es-CO" dirty="0" smtClean="0"/>
          </a:p>
          <a:p>
            <a:endParaRPr lang="en-US" dirty="0"/>
          </a:p>
        </p:txBody>
      </p:sp>
    </p:spTree>
    <p:extLst>
      <p:ext uri="{BB962C8B-B14F-4D97-AF65-F5344CB8AC3E}">
        <p14:creationId xmlns:p14="http://schemas.microsoft.com/office/powerpoint/2010/main" val="185949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Imagen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246910"/>
            <a:ext cx="8208912" cy="561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2699792" y="5301208"/>
            <a:ext cx="2286010" cy="646331"/>
          </a:xfrm>
          <a:prstGeom prst="rect">
            <a:avLst/>
          </a:prstGeom>
          <a:noFill/>
        </p:spPr>
        <p:txBody>
          <a:bodyPr wrap="none" rtlCol="0">
            <a:spAutoFit/>
          </a:bodyPr>
          <a:lstStyle/>
          <a:p>
            <a:r>
              <a:rPr lang="es-CO" sz="3600" dirty="0" smtClean="0">
                <a:solidFill>
                  <a:schemeClr val="bg1"/>
                </a:solidFill>
              </a:rPr>
              <a:t>GRACIAS!!!</a:t>
            </a:r>
            <a:endParaRPr lang="en-US" sz="3600" dirty="0">
              <a:solidFill>
                <a:schemeClr val="bg1"/>
              </a:solidFill>
            </a:endParaRPr>
          </a:p>
        </p:txBody>
      </p:sp>
      <p:sp>
        <p:nvSpPr>
          <p:cNvPr id="12" name="CuadroTexto 11"/>
          <p:cNvSpPr txBox="1"/>
          <p:nvPr/>
        </p:nvSpPr>
        <p:spPr>
          <a:xfrm>
            <a:off x="827584" y="6443714"/>
            <a:ext cx="893193" cy="400110"/>
          </a:xfrm>
          <a:prstGeom prst="rect">
            <a:avLst/>
          </a:prstGeom>
          <a:noFill/>
        </p:spPr>
        <p:txBody>
          <a:bodyPr wrap="none" rtlCol="0">
            <a:spAutoFit/>
          </a:bodyPr>
          <a:lstStyle/>
          <a:p>
            <a:r>
              <a:rPr lang="es-CO" sz="1000" dirty="0" smtClean="0"/>
              <a:t>SIGCMA/WES</a:t>
            </a:r>
          </a:p>
          <a:p>
            <a:r>
              <a:rPr lang="es-CO" sz="1000" dirty="0" smtClean="0"/>
              <a:t>23/07/2020</a:t>
            </a:r>
            <a:endParaRPr lang="en-US" sz="1000" dirty="0"/>
          </a:p>
        </p:txBody>
      </p:sp>
    </p:spTree>
    <p:extLst>
      <p:ext uri="{BB962C8B-B14F-4D97-AF65-F5344CB8AC3E}">
        <p14:creationId xmlns:p14="http://schemas.microsoft.com/office/powerpoint/2010/main" val="203370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Tabla 12"/>
          <p:cNvGraphicFramePr>
            <a:graphicFrameLocks noGrp="1"/>
          </p:cNvGraphicFramePr>
          <p:nvPr>
            <p:extLst>
              <p:ext uri="{D42A27DB-BD31-4B8C-83A1-F6EECF244321}">
                <p14:modId xmlns:p14="http://schemas.microsoft.com/office/powerpoint/2010/main" val="2134543110"/>
              </p:ext>
            </p:extLst>
          </p:nvPr>
        </p:nvGraphicFramePr>
        <p:xfrm>
          <a:off x="827584" y="1680800"/>
          <a:ext cx="8316416" cy="4988560"/>
        </p:xfrm>
        <a:graphic>
          <a:graphicData uri="http://schemas.openxmlformats.org/drawingml/2006/table">
            <a:tbl>
              <a:tblPr firstRow="1" bandRow="1">
                <a:tableStyleId>{5C22544A-7EE6-4342-B048-85BDC9FD1C3A}</a:tableStyleId>
              </a:tblPr>
              <a:tblGrid>
                <a:gridCol w="1080599">
                  <a:extLst>
                    <a:ext uri="{9D8B030D-6E8A-4147-A177-3AD203B41FA5}">
                      <a16:colId xmlns:a16="http://schemas.microsoft.com/office/drawing/2014/main" val="1957865201"/>
                    </a:ext>
                  </a:extLst>
                </a:gridCol>
                <a:gridCol w="3335197">
                  <a:extLst>
                    <a:ext uri="{9D8B030D-6E8A-4147-A177-3AD203B41FA5}">
                      <a16:colId xmlns:a16="http://schemas.microsoft.com/office/drawing/2014/main" val="760477430"/>
                    </a:ext>
                  </a:extLst>
                </a:gridCol>
                <a:gridCol w="2001846">
                  <a:extLst>
                    <a:ext uri="{9D8B030D-6E8A-4147-A177-3AD203B41FA5}">
                      <a16:colId xmlns:a16="http://schemas.microsoft.com/office/drawing/2014/main" val="2124053710"/>
                    </a:ext>
                  </a:extLst>
                </a:gridCol>
                <a:gridCol w="1898774">
                  <a:extLst>
                    <a:ext uri="{9D8B030D-6E8A-4147-A177-3AD203B41FA5}">
                      <a16:colId xmlns:a16="http://schemas.microsoft.com/office/drawing/2014/main" val="1069884117"/>
                    </a:ext>
                  </a:extLst>
                </a:gridCol>
              </a:tblGrid>
              <a:tr h="370840">
                <a:tc gridSpan="4">
                  <a:txBody>
                    <a:bodyPr/>
                    <a:lstStyle/>
                    <a:p>
                      <a:pPr algn="ctr"/>
                      <a:r>
                        <a:rPr lang="es-CO" sz="2000" dirty="0" smtClean="0"/>
                        <a:t>AGENDA</a:t>
                      </a:r>
                      <a:endParaRPr lang="en-US" sz="2000"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322877936"/>
                  </a:ext>
                </a:extLst>
              </a:tr>
              <a:tr h="370840">
                <a:tc>
                  <a:txBody>
                    <a:bodyPr/>
                    <a:lstStyle/>
                    <a:p>
                      <a:pPr algn="ctr"/>
                      <a:r>
                        <a:rPr lang="es-CO" b="1" dirty="0" smtClean="0"/>
                        <a:t>No.</a:t>
                      </a:r>
                      <a:endParaRPr lang="en-US" b="1" dirty="0"/>
                    </a:p>
                  </a:txBody>
                  <a:tcPr/>
                </a:tc>
                <a:tc>
                  <a:txBody>
                    <a:bodyPr/>
                    <a:lstStyle/>
                    <a:p>
                      <a:pPr algn="ctr"/>
                      <a:r>
                        <a:rPr lang="es-CO" b="1" dirty="0" smtClean="0"/>
                        <a:t>ACTIVIDAD</a:t>
                      </a:r>
                      <a:endParaRPr lang="en-US" b="1" dirty="0"/>
                    </a:p>
                  </a:txBody>
                  <a:tcPr/>
                </a:tc>
                <a:tc>
                  <a:txBody>
                    <a:bodyPr/>
                    <a:lstStyle/>
                    <a:p>
                      <a:pPr algn="ctr"/>
                      <a:r>
                        <a:rPr lang="es-CO" b="1" dirty="0" smtClean="0"/>
                        <a:t>RESPONSABLE</a:t>
                      </a:r>
                      <a:endParaRPr lang="en-US" b="1" dirty="0"/>
                    </a:p>
                  </a:txBody>
                  <a:tcPr/>
                </a:tc>
                <a:tc>
                  <a:txBody>
                    <a:bodyPr/>
                    <a:lstStyle/>
                    <a:p>
                      <a:pPr algn="ctr"/>
                      <a:r>
                        <a:rPr lang="es-CO" b="1" dirty="0" smtClean="0"/>
                        <a:t>DURACIÓN</a:t>
                      </a:r>
                      <a:endParaRPr lang="en-US" b="1" dirty="0"/>
                    </a:p>
                  </a:txBody>
                  <a:tcPr/>
                </a:tc>
                <a:extLst>
                  <a:ext uri="{0D108BD9-81ED-4DB2-BD59-A6C34878D82A}">
                    <a16:rowId xmlns:a16="http://schemas.microsoft.com/office/drawing/2014/main" val="2127452258"/>
                  </a:ext>
                </a:extLst>
              </a:tr>
              <a:tr h="370840">
                <a:tc>
                  <a:txBody>
                    <a:bodyPr/>
                    <a:lstStyle/>
                    <a:p>
                      <a:pPr algn="ctr"/>
                      <a:r>
                        <a:rPr lang="es-CO" dirty="0" smtClean="0"/>
                        <a:t>1.</a:t>
                      </a:r>
                      <a:endParaRPr lang="en-US" dirty="0"/>
                    </a:p>
                  </a:txBody>
                  <a:tcPr/>
                </a:tc>
                <a:tc>
                  <a:txBody>
                    <a:bodyPr/>
                    <a:lstStyle/>
                    <a:p>
                      <a:r>
                        <a:rPr lang="es-CO" dirty="0" smtClean="0"/>
                        <a:t>Verificación</a:t>
                      </a:r>
                      <a:r>
                        <a:rPr lang="es-CO" baseline="0" dirty="0" smtClean="0"/>
                        <a:t> del Quorum</a:t>
                      </a:r>
                      <a:endParaRPr lang="en-US" dirty="0"/>
                    </a:p>
                  </a:txBody>
                  <a:tcPr/>
                </a:tc>
                <a:tc rowSpan="2">
                  <a:txBody>
                    <a:bodyPr/>
                    <a:lstStyle/>
                    <a:p>
                      <a:r>
                        <a:rPr lang="es-CO" dirty="0" smtClean="0"/>
                        <a:t>Coordinación Nacional SIGCMA</a:t>
                      </a:r>
                      <a:endParaRPr lang="en-US" dirty="0"/>
                    </a:p>
                  </a:txBody>
                  <a:tcPr/>
                </a:tc>
                <a:tc>
                  <a:txBody>
                    <a:bodyPr/>
                    <a:lstStyle/>
                    <a:p>
                      <a:r>
                        <a:rPr lang="es-CO" dirty="0" smtClean="0"/>
                        <a:t>5 minutos</a:t>
                      </a:r>
                      <a:endParaRPr lang="en-US" dirty="0"/>
                    </a:p>
                  </a:txBody>
                  <a:tcPr/>
                </a:tc>
                <a:extLst>
                  <a:ext uri="{0D108BD9-81ED-4DB2-BD59-A6C34878D82A}">
                    <a16:rowId xmlns:a16="http://schemas.microsoft.com/office/drawing/2014/main" val="635501370"/>
                  </a:ext>
                </a:extLst>
              </a:tr>
              <a:tr h="370840">
                <a:tc>
                  <a:txBody>
                    <a:bodyPr/>
                    <a:lstStyle/>
                    <a:p>
                      <a:pPr algn="ctr"/>
                      <a:r>
                        <a:rPr lang="es-CO" dirty="0" smtClean="0"/>
                        <a:t>2. </a:t>
                      </a:r>
                      <a:endParaRPr lang="en-US" dirty="0"/>
                    </a:p>
                  </a:txBody>
                  <a:tcPr/>
                </a:tc>
                <a:tc>
                  <a:txBody>
                    <a:bodyPr/>
                    <a:lstStyle/>
                    <a:p>
                      <a:r>
                        <a:rPr lang="es-CO" dirty="0" smtClean="0">
                          <a:hlinkClick r:id="rId5" action="ppaction://hlinkfile"/>
                        </a:rPr>
                        <a:t>Video-Clip</a:t>
                      </a:r>
                      <a:endParaRPr lang="en-US" dirty="0"/>
                    </a:p>
                  </a:txBody>
                  <a:tcPr/>
                </a:tc>
                <a:tc v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932842135"/>
                  </a:ext>
                </a:extLst>
              </a:tr>
              <a:tr h="370840">
                <a:tc>
                  <a:txBody>
                    <a:bodyPr/>
                    <a:lstStyle/>
                    <a:p>
                      <a:pPr algn="ctr"/>
                      <a:r>
                        <a:rPr lang="es-CO" dirty="0" smtClean="0"/>
                        <a:t>3. </a:t>
                      </a:r>
                      <a:endParaRPr lang="en-US" dirty="0"/>
                    </a:p>
                  </a:txBody>
                  <a:tcPr/>
                </a:tc>
                <a:tc>
                  <a:txBody>
                    <a:bodyPr/>
                    <a:lstStyle/>
                    <a:p>
                      <a:r>
                        <a:rPr lang="es-CO" dirty="0" smtClean="0"/>
                        <a:t>Instalación</a:t>
                      </a:r>
                      <a:endParaRPr lang="en-US" dirty="0"/>
                    </a:p>
                  </a:txBody>
                  <a:tcPr/>
                </a:tc>
                <a:tc>
                  <a:txBody>
                    <a:bodyPr/>
                    <a:lstStyle/>
                    <a:p>
                      <a:r>
                        <a:rPr lang="es-CO" dirty="0" smtClean="0"/>
                        <a:t>Dra.</a:t>
                      </a:r>
                      <a:r>
                        <a:rPr lang="es-CO" baseline="0" dirty="0" smtClean="0"/>
                        <a:t> Martha Lucia Olano de Noguera</a:t>
                      </a:r>
                    </a:p>
                    <a:p>
                      <a:r>
                        <a:rPr lang="es-CO" baseline="0" dirty="0" smtClean="0"/>
                        <a:t>Magistrada</a:t>
                      </a:r>
                    </a:p>
                    <a:p>
                      <a:r>
                        <a:rPr lang="es-CO" baseline="0" dirty="0" smtClean="0"/>
                        <a:t>Líder del SIGCMA</a:t>
                      </a:r>
                      <a:endParaRPr lang="en-US" dirty="0"/>
                    </a:p>
                  </a:txBody>
                  <a:tcPr/>
                </a:tc>
                <a:tc>
                  <a:txBody>
                    <a:bodyPr/>
                    <a:lstStyle/>
                    <a:p>
                      <a:r>
                        <a:rPr lang="es-CO" dirty="0" smtClean="0"/>
                        <a:t> </a:t>
                      </a:r>
                      <a:r>
                        <a:rPr lang="es-CO" baseline="0" dirty="0" smtClean="0"/>
                        <a:t> 15 minutos</a:t>
                      </a:r>
                      <a:endParaRPr lang="en-US" dirty="0"/>
                    </a:p>
                  </a:txBody>
                  <a:tcPr/>
                </a:tc>
                <a:extLst>
                  <a:ext uri="{0D108BD9-81ED-4DB2-BD59-A6C34878D82A}">
                    <a16:rowId xmlns:a16="http://schemas.microsoft.com/office/drawing/2014/main" val="1432546031"/>
                  </a:ext>
                </a:extLst>
              </a:tr>
              <a:tr h="370840">
                <a:tc>
                  <a:txBody>
                    <a:bodyPr/>
                    <a:lstStyle/>
                    <a:p>
                      <a:pPr algn="ctr"/>
                      <a:r>
                        <a:rPr lang="es-CO" dirty="0" smtClean="0"/>
                        <a:t>4. </a:t>
                      </a:r>
                      <a:endParaRPr lang="en-US" dirty="0"/>
                    </a:p>
                  </a:txBody>
                  <a:tcPr/>
                </a:tc>
                <a:tc>
                  <a:txBody>
                    <a:bodyPr/>
                    <a:lstStyle/>
                    <a:p>
                      <a:r>
                        <a:rPr lang="es-CO" dirty="0" smtClean="0"/>
                        <a:t>ISO</a:t>
                      </a:r>
                      <a:r>
                        <a:rPr lang="es-CO" baseline="0" dirty="0" smtClean="0"/>
                        <a:t> 19011:2018 </a:t>
                      </a:r>
                      <a:r>
                        <a:rPr lang="es-CO" baseline="0" dirty="0" smtClean="0">
                          <a:hlinkClick r:id="rId6" action="ppaction://hlinkfile"/>
                        </a:rPr>
                        <a:t>Lineamientos </a:t>
                      </a:r>
                      <a:r>
                        <a:rPr lang="es-CO" baseline="0" dirty="0" smtClean="0"/>
                        <a:t>para Auditar Sistemas de Gestión</a:t>
                      </a:r>
                      <a:endParaRPr lang="en-US" dirty="0"/>
                    </a:p>
                  </a:txBody>
                  <a:tcPr/>
                </a:tc>
                <a:tc>
                  <a:txBody>
                    <a:bodyPr/>
                    <a:lstStyle/>
                    <a:p>
                      <a:r>
                        <a:rPr lang="es-CO" dirty="0" smtClean="0"/>
                        <a:t>Video-Clip</a:t>
                      </a:r>
                      <a:endParaRPr lang="en-US" dirty="0"/>
                    </a:p>
                  </a:txBody>
                  <a:tcPr/>
                </a:tc>
                <a:tc>
                  <a:txBody>
                    <a:bodyPr/>
                    <a:lstStyle/>
                    <a:p>
                      <a:r>
                        <a:rPr lang="es-CO" dirty="0" smtClean="0"/>
                        <a:t>10 minutos</a:t>
                      </a:r>
                      <a:endParaRPr lang="en-US" dirty="0"/>
                    </a:p>
                  </a:txBody>
                  <a:tcPr/>
                </a:tc>
                <a:extLst>
                  <a:ext uri="{0D108BD9-81ED-4DB2-BD59-A6C34878D82A}">
                    <a16:rowId xmlns:a16="http://schemas.microsoft.com/office/drawing/2014/main" val="2388482770"/>
                  </a:ext>
                </a:extLst>
              </a:tr>
              <a:tr h="370840">
                <a:tc>
                  <a:txBody>
                    <a:bodyPr/>
                    <a:lstStyle/>
                    <a:p>
                      <a:pPr algn="ctr"/>
                      <a:r>
                        <a:rPr lang="es-CO" dirty="0" smtClean="0"/>
                        <a:t>5.</a:t>
                      </a:r>
                      <a:endParaRPr lang="en-US" dirty="0"/>
                    </a:p>
                  </a:txBody>
                  <a:tcPr/>
                </a:tc>
                <a:tc>
                  <a:txBody>
                    <a:bodyPr/>
                    <a:lstStyle/>
                    <a:p>
                      <a:r>
                        <a:rPr lang="es-CO" dirty="0" smtClean="0"/>
                        <a:t>Conceptos</a:t>
                      </a:r>
                      <a:r>
                        <a:rPr lang="es-CO" baseline="0" dirty="0" smtClean="0"/>
                        <a:t> previos: Programa y Plan de Auditoría</a:t>
                      </a:r>
                      <a:endParaRPr lang="en-US" dirty="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smtClean="0">
                          <a:ln>
                            <a:noFill/>
                          </a:ln>
                          <a:solidFill>
                            <a:prstClr val="black"/>
                          </a:solidFill>
                          <a:effectLst/>
                          <a:uLnTx/>
                          <a:uFillTx/>
                          <a:latin typeface="Calibri"/>
                          <a:ea typeface="+mn-ea"/>
                          <a:cs typeface="+mn-cs"/>
                        </a:rPr>
                        <a:t>Coordinación Nacional SIGCMA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smtClean="0">
                          <a:ln>
                            <a:noFill/>
                          </a:ln>
                          <a:solidFill>
                            <a:prstClr val="black"/>
                          </a:solidFill>
                          <a:effectLst/>
                          <a:uLnTx/>
                          <a:uFillTx/>
                          <a:latin typeface="Calibri"/>
                          <a:ea typeface="+mn-ea"/>
                          <a:cs typeface="+mn-cs"/>
                        </a:rPr>
                        <a:t>10 minutos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376848657"/>
                  </a:ext>
                </a:extLst>
              </a:tr>
              <a:tr h="370840">
                <a:tc>
                  <a:txBody>
                    <a:bodyPr/>
                    <a:lstStyle/>
                    <a:p>
                      <a:pPr algn="ctr"/>
                      <a:r>
                        <a:rPr lang="es-CO" dirty="0" smtClean="0"/>
                        <a:t>6. </a:t>
                      </a:r>
                      <a:endParaRPr lang="en-US" dirty="0"/>
                    </a:p>
                  </a:txBody>
                  <a:tcPr/>
                </a:tc>
                <a:tc>
                  <a:txBody>
                    <a:bodyPr/>
                    <a:lstStyle/>
                    <a:p>
                      <a:r>
                        <a:rPr lang="es-CO" dirty="0" smtClean="0"/>
                        <a:t>Cronograma (s) </a:t>
                      </a:r>
                      <a:endParaRPr lang="en-US"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smtClean="0">
                          <a:ln>
                            <a:noFill/>
                          </a:ln>
                          <a:solidFill>
                            <a:prstClr val="black"/>
                          </a:solidFill>
                          <a:effectLst/>
                          <a:uLnTx/>
                          <a:uFillTx/>
                          <a:latin typeface="Calibri"/>
                          <a:ea typeface="+mn-ea"/>
                          <a:cs typeface="+mn-cs"/>
                        </a:rPr>
                        <a:t>10 minutos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197227566"/>
                  </a:ext>
                </a:extLst>
              </a:tr>
              <a:tr h="370840">
                <a:tc>
                  <a:txBody>
                    <a:bodyPr/>
                    <a:lstStyle/>
                    <a:p>
                      <a:pPr algn="ctr"/>
                      <a:r>
                        <a:rPr lang="es-CO" dirty="0" smtClean="0"/>
                        <a:t>7. </a:t>
                      </a:r>
                      <a:endParaRPr lang="en-US" dirty="0"/>
                    </a:p>
                  </a:txBody>
                  <a:tcPr/>
                </a:tc>
                <a:tc>
                  <a:txBody>
                    <a:bodyPr/>
                    <a:lstStyle/>
                    <a:p>
                      <a:r>
                        <a:rPr lang="es-CO" dirty="0" smtClean="0"/>
                        <a:t>Fase</a:t>
                      </a:r>
                      <a:r>
                        <a:rPr lang="es-CO" baseline="0" dirty="0" smtClean="0"/>
                        <a:t> de preparación de la Auditoría Interna</a:t>
                      </a:r>
                      <a:endParaRPr lang="en-US" dirty="0"/>
                    </a:p>
                  </a:txBody>
                  <a:tcPr/>
                </a:tc>
                <a:tc vMerge="1">
                  <a:txBody>
                    <a:bodyPr/>
                    <a:lstStyle/>
                    <a:p>
                      <a:endParaRPr lang="en-US" dirty="0"/>
                    </a:p>
                  </a:txBody>
                  <a:tcPr/>
                </a:tc>
                <a:tc>
                  <a:txBody>
                    <a:bodyPr/>
                    <a:lstStyle/>
                    <a:p>
                      <a:r>
                        <a:rPr lang="es-CO" dirty="0" smtClean="0"/>
                        <a:t>30 minutos</a:t>
                      </a:r>
                      <a:endParaRPr lang="en-US" dirty="0"/>
                    </a:p>
                  </a:txBody>
                  <a:tcPr/>
                </a:tc>
                <a:extLst>
                  <a:ext uri="{0D108BD9-81ED-4DB2-BD59-A6C34878D82A}">
                    <a16:rowId xmlns:a16="http://schemas.microsoft.com/office/drawing/2014/main" val="581949659"/>
                  </a:ext>
                </a:extLst>
              </a:tr>
            </a:tbl>
          </a:graphicData>
        </a:graphic>
      </p:graphicFrame>
    </p:spTree>
    <p:extLst>
      <p:ext uri="{BB962C8B-B14F-4D97-AF65-F5344CB8AC3E}">
        <p14:creationId xmlns:p14="http://schemas.microsoft.com/office/powerpoint/2010/main" val="16959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Tabla 12"/>
          <p:cNvGraphicFramePr>
            <a:graphicFrameLocks noGrp="1"/>
          </p:cNvGraphicFramePr>
          <p:nvPr>
            <p:extLst>
              <p:ext uri="{D42A27DB-BD31-4B8C-83A1-F6EECF244321}">
                <p14:modId xmlns:p14="http://schemas.microsoft.com/office/powerpoint/2010/main" val="725225250"/>
              </p:ext>
            </p:extLst>
          </p:nvPr>
        </p:nvGraphicFramePr>
        <p:xfrm>
          <a:off x="899592" y="1366005"/>
          <a:ext cx="8244408" cy="5140960"/>
        </p:xfrm>
        <a:graphic>
          <a:graphicData uri="http://schemas.openxmlformats.org/drawingml/2006/table">
            <a:tbl>
              <a:tblPr firstRow="1" bandRow="1">
                <a:tableStyleId>{5C22544A-7EE6-4342-B048-85BDC9FD1C3A}</a:tableStyleId>
              </a:tblPr>
              <a:tblGrid>
                <a:gridCol w="1071243">
                  <a:extLst>
                    <a:ext uri="{9D8B030D-6E8A-4147-A177-3AD203B41FA5}">
                      <a16:colId xmlns:a16="http://schemas.microsoft.com/office/drawing/2014/main" val="1957865201"/>
                    </a:ext>
                  </a:extLst>
                </a:gridCol>
                <a:gridCol w="3306319">
                  <a:extLst>
                    <a:ext uri="{9D8B030D-6E8A-4147-A177-3AD203B41FA5}">
                      <a16:colId xmlns:a16="http://schemas.microsoft.com/office/drawing/2014/main" val="760477430"/>
                    </a:ext>
                  </a:extLst>
                </a:gridCol>
                <a:gridCol w="1984513">
                  <a:extLst>
                    <a:ext uri="{9D8B030D-6E8A-4147-A177-3AD203B41FA5}">
                      <a16:colId xmlns:a16="http://schemas.microsoft.com/office/drawing/2014/main" val="2124053710"/>
                    </a:ext>
                  </a:extLst>
                </a:gridCol>
                <a:gridCol w="1882333">
                  <a:extLst>
                    <a:ext uri="{9D8B030D-6E8A-4147-A177-3AD203B41FA5}">
                      <a16:colId xmlns:a16="http://schemas.microsoft.com/office/drawing/2014/main" val="1069884117"/>
                    </a:ext>
                  </a:extLst>
                </a:gridCol>
              </a:tblGrid>
              <a:tr h="370840">
                <a:tc gridSpan="4">
                  <a:txBody>
                    <a:bodyPr/>
                    <a:lstStyle/>
                    <a:p>
                      <a:pPr algn="ctr"/>
                      <a:r>
                        <a:rPr lang="es-CO" dirty="0" smtClean="0"/>
                        <a:t>AGENDA</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322877936"/>
                  </a:ext>
                </a:extLst>
              </a:tr>
              <a:tr h="370840">
                <a:tc>
                  <a:txBody>
                    <a:bodyPr/>
                    <a:lstStyle/>
                    <a:p>
                      <a:pPr algn="ctr"/>
                      <a:r>
                        <a:rPr lang="es-CO" b="1" dirty="0" smtClean="0"/>
                        <a:t>No.</a:t>
                      </a:r>
                      <a:endParaRPr lang="en-US" b="1" dirty="0"/>
                    </a:p>
                  </a:txBody>
                  <a:tcPr/>
                </a:tc>
                <a:tc>
                  <a:txBody>
                    <a:bodyPr/>
                    <a:lstStyle/>
                    <a:p>
                      <a:pPr algn="ctr"/>
                      <a:r>
                        <a:rPr lang="es-CO" b="1" dirty="0" smtClean="0"/>
                        <a:t>ACTIVIDAD</a:t>
                      </a:r>
                      <a:endParaRPr lang="en-US" b="1" dirty="0"/>
                    </a:p>
                  </a:txBody>
                  <a:tcPr/>
                </a:tc>
                <a:tc>
                  <a:txBody>
                    <a:bodyPr/>
                    <a:lstStyle/>
                    <a:p>
                      <a:pPr algn="ctr"/>
                      <a:r>
                        <a:rPr lang="es-CO" b="1" dirty="0" smtClean="0"/>
                        <a:t>RESPONSABLE</a:t>
                      </a:r>
                      <a:endParaRPr lang="en-US" b="1" dirty="0"/>
                    </a:p>
                  </a:txBody>
                  <a:tcPr/>
                </a:tc>
                <a:tc>
                  <a:txBody>
                    <a:bodyPr/>
                    <a:lstStyle/>
                    <a:p>
                      <a:pPr algn="ctr"/>
                      <a:r>
                        <a:rPr lang="es-CO" b="1" dirty="0" smtClean="0"/>
                        <a:t>DURACIÓN</a:t>
                      </a:r>
                      <a:endParaRPr lang="en-US" b="1" dirty="0"/>
                    </a:p>
                  </a:txBody>
                  <a:tcPr/>
                </a:tc>
                <a:extLst>
                  <a:ext uri="{0D108BD9-81ED-4DB2-BD59-A6C34878D82A}">
                    <a16:rowId xmlns:a16="http://schemas.microsoft.com/office/drawing/2014/main" val="2127452258"/>
                  </a:ext>
                </a:extLst>
              </a:tr>
              <a:tr h="370840">
                <a:tc>
                  <a:txBody>
                    <a:bodyPr/>
                    <a:lstStyle/>
                    <a:p>
                      <a:r>
                        <a:rPr lang="es-CO" dirty="0" smtClean="0"/>
                        <a:t>8.</a:t>
                      </a:r>
                      <a:endParaRPr lang="en-US" dirty="0"/>
                    </a:p>
                  </a:txBody>
                  <a:tcPr/>
                </a:tc>
                <a:tc>
                  <a:txBody>
                    <a:bodyPr/>
                    <a:lstStyle/>
                    <a:p>
                      <a:r>
                        <a:rPr lang="es-CO" dirty="0" smtClean="0"/>
                        <a:t>Fase</a:t>
                      </a:r>
                      <a:r>
                        <a:rPr lang="es-CO" baseline="0" dirty="0" smtClean="0"/>
                        <a:t> de Desarrollo de la Auditoría Interna</a:t>
                      </a:r>
                      <a:endParaRPr lang="en-US"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smtClean="0">
                          <a:ln>
                            <a:noFill/>
                          </a:ln>
                          <a:solidFill>
                            <a:prstClr val="black"/>
                          </a:solidFill>
                          <a:effectLst/>
                          <a:uLnTx/>
                          <a:uFillTx/>
                          <a:latin typeface="+mn-lt"/>
                          <a:ea typeface="+mn-ea"/>
                          <a:cs typeface="+mn-cs"/>
                        </a:rPr>
                        <a:t>Coordinación Nacional SIGCMA</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s-CO" dirty="0" smtClean="0"/>
                        <a:t>30</a:t>
                      </a:r>
                      <a:r>
                        <a:rPr lang="es-CO" baseline="0" dirty="0" smtClean="0"/>
                        <a:t> minutos</a:t>
                      </a:r>
                      <a:endParaRPr lang="en-US" dirty="0"/>
                    </a:p>
                  </a:txBody>
                  <a:tcPr/>
                </a:tc>
                <a:extLst>
                  <a:ext uri="{0D108BD9-81ED-4DB2-BD59-A6C34878D82A}">
                    <a16:rowId xmlns:a16="http://schemas.microsoft.com/office/drawing/2014/main" val="635501370"/>
                  </a:ext>
                </a:extLst>
              </a:tr>
              <a:tr h="370840">
                <a:tc>
                  <a:txBody>
                    <a:bodyPr/>
                    <a:lstStyle/>
                    <a:p>
                      <a:r>
                        <a:rPr lang="es-CO" dirty="0" smtClean="0"/>
                        <a:t>9.</a:t>
                      </a:r>
                      <a:endParaRPr lang="en-US" dirty="0"/>
                    </a:p>
                  </a:txBody>
                  <a:tcPr/>
                </a:tc>
                <a:tc>
                  <a:txBody>
                    <a:bodyPr/>
                    <a:lstStyle/>
                    <a:p>
                      <a:r>
                        <a:rPr lang="es-CO" dirty="0" smtClean="0"/>
                        <a:t>Fase de cierre</a:t>
                      </a:r>
                      <a:r>
                        <a:rPr lang="es-CO" baseline="0" dirty="0" smtClean="0"/>
                        <a:t> de la Auditoría Interna y socialización de los resultados de la Auditoría Interna.</a:t>
                      </a:r>
                      <a:endParaRPr lang="en-US" dirty="0"/>
                    </a:p>
                  </a:txBody>
                  <a:tcPr/>
                </a:tc>
                <a:tc vMerge="1">
                  <a:txBody>
                    <a:bodyPr/>
                    <a:lstStyle/>
                    <a:p>
                      <a:endParaRPr lang="en-US" dirty="0"/>
                    </a:p>
                  </a:txBody>
                  <a:tcPr/>
                </a:tc>
                <a:tc>
                  <a:txBody>
                    <a:bodyPr/>
                    <a:lstStyle/>
                    <a:p>
                      <a:r>
                        <a:rPr lang="es-CO" dirty="0" smtClean="0"/>
                        <a:t>10 minutos</a:t>
                      </a:r>
                      <a:endParaRPr lang="en-US" dirty="0"/>
                    </a:p>
                  </a:txBody>
                  <a:tcPr/>
                </a:tc>
                <a:extLst>
                  <a:ext uri="{0D108BD9-81ED-4DB2-BD59-A6C34878D82A}">
                    <a16:rowId xmlns:a16="http://schemas.microsoft.com/office/drawing/2014/main" val="932842135"/>
                  </a:ext>
                </a:extLst>
              </a:tr>
              <a:tr h="370840">
                <a:tc>
                  <a:txBody>
                    <a:bodyPr/>
                    <a:lstStyle/>
                    <a:p>
                      <a:r>
                        <a:rPr lang="es-CO" dirty="0" smtClean="0"/>
                        <a:t>10. </a:t>
                      </a:r>
                      <a:endParaRPr lang="en-US" dirty="0"/>
                    </a:p>
                  </a:txBody>
                  <a:tcPr/>
                </a:tc>
                <a:tc>
                  <a:txBody>
                    <a:bodyPr/>
                    <a:lstStyle/>
                    <a:p>
                      <a:r>
                        <a:rPr lang="es-CO" dirty="0" smtClean="0"/>
                        <a:t>Formalización</a:t>
                      </a:r>
                      <a:r>
                        <a:rPr lang="es-CO" baseline="0" dirty="0" smtClean="0"/>
                        <a:t> de la comisión de servicios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smtClean="0">
                          <a:ln>
                            <a:noFill/>
                          </a:ln>
                          <a:solidFill>
                            <a:prstClr val="black"/>
                          </a:solidFill>
                          <a:effectLst/>
                          <a:uLnTx/>
                          <a:uFillTx/>
                          <a:latin typeface="+mn-lt"/>
                          <a:ea typeface="+mn-ea"/>
                          <a:cs typeface="+mn-cs"/>
                        </a:rPr>
                        <a:t>Coordinación Nacional SIGCMA</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a:txBody>
                  <a:tcPr/>
                </a:tc>
                <a:tc>
                  <a:txBody>
                    <a:bodyPr/>
                    <a:lstStyle/>
                    <a:p>
                      <a:r>
                        <a:rPr lang="es-CO" dirty="0" smtClean="0"/>
                        <a:t>5 minutos</a:t>
                      </a:r>
                      <a:endParaRPr lang="en-US" dirty="0"/>
                    </a:p>
                  </a:txBody>
                  <a:tcPr/>
                </a:tc>
                <a:extLst>
                  <a:ext uri="{0D108BD9-81ED-4DB2-BD59-A6C34878D82A}">
                    <a16:rowId xmlns:a16="http://schemas.microsoft.com/office/drawing/2014/main" val="1432546031"/>
                  </a:ext>
                </a:extLst>
              </a:tr>
              <a:tr h="370840">
                <a:tc>
                  <a:txBody>
                    <a:bodyPr/>
                    <a:lstStyle/>
                    <a:p>
                      <a:r>
                        <a:rPr lang="es-CO" dirty="0" smtClean="0"/>
                        <a:t>11.</a:t>
                      </a:r>
                      <a:endParaRPr lang="en-US" dirty="0"/>
                    </a:p>
                  </a:txBody>
                  <a:tcPr/>
                </a:tc>
                <a:tc>
                  <a:txBody>
                    <a:bodyPr/>
                    <a:lstStyle/>
                    <a:p>
                      <a:r>
                        <a:rPr lang="es-CO" dirty="0" smtClean="0"/>
                        <a:t>Café</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88482770"/>
                  </a:ext>
                </a:extLst>
              </a:tr>
              <a:tr h="370840">
                <a:tc>
                  <a:txBody>
                    <a:bodyPr/>
                    <a:lstStyle/>
                    <a:p>
                      <a:r>
                        <a:rPr lang="es-CO" dirty="0" smtClean="0"/>
                        <a:t>12.</a:t>
                      </a:r>
                      <a:endParaRPr lang="en-US" dirty="0"/>
                    </a:p>
                  </a:txBody>
                  <a:tcPr/>
                </a:tc>
                <a:tc>
                  <a:txBody>
                    <a:bodyPr/>
                    <a:lstStyle/>
                    <a:p>
                      <a:r>
                        <a:rPr lang="es-CO" dirty="0" smtClean="0"/>
                        <a:t>Taller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smtClean="0">
                          <a:ln>
                            <a:noFill/>
                          </a:ln>
                          <a:solidFill>
                            <a:prstClr val="black"/>
                          </a:solidFill>
                          <a:effectLst/>
                          <a:uLnTx/>
                          <a:uFillTx/>
                          <a:latin typeface="+mn-lt"/>
                          <a:ea typeface="+mn-ea"/>
                          <a:cs typeface="+mn-cs"/>
                        </a:rPr>
                        <a:t>Coordinación Nacional SIGCMA</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a:txBody>
                  <a:tcPr/>
                </a:tc>
                <a:tc>
                  <a:txBody>
                    <a:bodyPr/>
                    <a:lstStyle/>
                    <a:p>
                      <a:r>
                        <a:rPr lang="es-CO" dirty="0" smtClean="0"/>
                        <a:t>60</a:t>
                      </a:r>
                      <a:r>
                        <a:rPr lang="es-CO" baseline="0" dirty="0" smtClean="0"/>
                        <a:t> minutos</a:t>
                      </a:r>
                      <a:endParaRPr lang="en-US" dirty="0"/>
                    </a:p>
                  </a:txBody>
                  <a:tcPr/>
                </a:tc>
                <a:extLst>
                  <a:ext uri="{0D108BD9-81ED-4DB2-BD59-A6C34878D82A}">
                    <a16:rowId xmlns:a16="http://schemas.microsoft.com/office/drawing/2014/main" val="3537782277"/>
                  </a:ext>
                </a:extLst>
              </a:tr>
              <a:tr h="370840">
                <a:tc>
                  <a:txBody>
                    <a:bodyPr/>
                    <a:lstStyle/>
                    <a:p>
                      <a:r>
                        <a:rPr lang="es-CO" dirty="0" smtClean="0"/>
                        <a:t>13.</a:t>
                      </a:r>
                      <a:endParaRPr lang="en-US" dirty="0"/>
                    </a:p>
                  </a:txBody>
                  <a:tcPr/>
                </a:tc>
                <a:tc>
                  <a:txBody>
                    <a:bodyPr/>
                    <a:lstStyle/>
                    <a:p>
                      <a:r>
                        <a:rPr lang="es-CO" dirty="0" smtClean="0"/>
                        <a:t>Participación-varios</a:t>
                      </a:r>
                      <a:endParaRPr lang="en-US" dirty="0"/>
                    </a:p>
                  </a:txBody>
                  <a:tcPr/>
                </a:tc>
                <a:tc>
                  <a:txBody>
                    <a:bodyPr/>
                    <a:lstStyle/>
                    <a:p>
                      <a:endParaRPr lang="en-US" dirty="0"/>
                    </a:p>
                  </a:txBody>
                  <a:tcPr/>
                </a:tc>
                <a:tc>
                  <a:txBody>
                    <a:bodyPr/>
                    <a:lstStyle/>
                    <a:p>
                      <a:r>
                        <a:rPr lang="es-CO" dirty="0" smtClean="0"/>
                        <a:t>45 minutos</a:t>
                      </a:r>
                      <a:endParaRPr lang="en-US" dirty="0"/>
                    </a:p>
                  </a:txBody>
                  <a:tcPr/>
                </a:tc>
                <a:extLst>
                  <a:ext uri="{0D108BD9-81ED-4DB2-BD59-A6C34878D82A}">
                    <a16:rowId xmlns:a16="http://schemas.microsoft.com/office/drawing/2014/main" val="4269124101"/>
                  </a:ext>
                </a:extLst>
              </a:tr>
            </a:tbl>
          </a:graphicData>
        </a:graphic>
      </p:graphicFrame>
    </p:spTree>
    <p:extLst>
      <p:ext uri="{BB962C8B-B14F-4D97-AF65-F5344CB8AC3E}">
        <p14:creationId xmlns:p14="http://schemas.microsoft.com/office/powerpoint/2010/main" val="123185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863588" y="1294712"/>
            <a:ext cx="8136904" cy="5078313"/>
          </a:xfrm>
          <a:prstGeom prst="rect">
            <a:avLst/>
          </a:prstGeom>
        </p:spPr>
        <p:txBody>
          <a:bodyPr wrap="square">
            <a:spAutoFit/>
          </a:bodyPr>
          <a:lstStyle/>
          <a:p>
            <a:r>
              <a:rPr lang="es-ES" b="1" dirty="0">
                <a:latin typeface="Arial" panose="020B0604020202020204" pitchFamily="34" charset="0"/>
                <a:cs typeface="Arial" panose="020B0604020202020204" pitchFamily="34" charset="0"/>
              </a:rPr>
              <a:t>5. Conceptos Previos:</a:t>
            </a:r>
          </a:p>
          <a:p>
            <a:endParaRPr lang="es-ES" dirty="0">
              <a:solidFill>
                <a:srgbClr val="202122"/>
              </a:solidFill>
              <a:latin typeface="Arial" panose="020B0604020202020204" pitchFamily="34" charset="0"/>
            </a:endParaRPr>
          </a:p>
          <a:p>
            <a:pPr algn="just"/>
            <a:r>
              <a:rPr lang="es-ES" sz="1600" b="1" dirty="0" smtClean="0">
                <a:latin typeface="Arial" panose="020B0604020202020204" pitchFamily="34" charset="0"/>
              </a:rPr>
              <a:t>5.1. </a:t>
            </a:r>
            <a:r>
              <a:rPr lang="es-ES" sz="1600" b="1" dirty="0">
                <a:latin typeface="Arial" panose="020B0604020202020204" pitchFamily="34" charset="0"/>
              </a:rPr>
              <a:t>A</a:t>
            </a:r>
            <a:r>
              <a:rPr lang="es-ES" sz="1600" b="1" dirty="0" smtClean="0">
                <a:latin typeface="Arial" panose="020B0604020202020204" pitchFamily="34" charset="0"/>
              </a:rPr>
              <a:t>uditoría</a:t>
            </a:r>
            <a:r>
              <a:rPr lang="es-ES" sz="1600" dirty="0">
                <a:latin typeface="Arial" panose="020B0604020202020204" pitchFamily="34" charset="0"/>
              </a:rPr>
              <a:t>, etimológicamente viene del verbo latino </a:t>
            </a:r>
            <a:r>
              <a:rPr lang="es-ES" sz="1600" i="1" dirty="0" err="1">
                <a:latin typeface="Arial" panose="020B0604020202020204" pitchFamily="34" charset="0"/>
              </a:rPr>
              <a:t>audire</a:t>
            </a:r>
            <a:r>
              <a:rPr lang="es-ES" sz="1600" dirty="0">
                <a:latin typeface="Arial" panose="020B0604020202020204" pitchFamily="34" charset="0"/>
              </a:rPr>
              <a:t>, que significa ‘oír</a:t>
            </a:r>
            <a:r>
              <a:rPr lang="es-ES" sz="1600" dirty="0" smtClean="0">
                <a:latin typeface="Arial" panose="020B0604020202020204" pitchFamily="34" charset="0"/>
              </a:rPr>
              <a:t>’;</a:t>
            </a:r>
          </a:p>
          <a:p>
            <a:pPr marL="285750" indent="-285750" algn="just">
              <a:buFont typeface="Wingdings" panose="05000000000000000000" pitchFamily="2" charset="2"/>
              <a:buChar char="Ø"/>
            </a:pPr>
            <a:r>
              <a:rPr lang="es-ES" sz="1600" dirty="0" smtClean="0">
                <a:latin typeface="Arial" panose="020B0604020202020204" pitchFamily="34" charset="0"/>
              </a:rPr>
              <a:t>tiene </a:t>
            </a:r>
            <a:r>
              <a:rPr lang="es-ES" sz="1600" dirty="0">
                <a:latin typeface="Arial" panose="020B0604020202020204" pitchFamily="34" charset="0"/>
              </a:rPr>
              <a:t>su origen en los primeros auditores que ejercían su función juzgando la verdad o falsedad de lo que les era sometido a su verificación, principalmente </a:t>
            </a:r>
            <a:r>
              <a:rPr lang="es-ES" sz="1600" dirty="0" smtClean="0">
                <a:latin typeface="Arial" panose="020B0604020202020204" pitchFamily="34" charset="0"/>
              </a:rPr>
              <a:t>mirando;</a:t>
            </a:r>
          </a:p>
          <a:p>
            <a:pPr marL="285750" indent="-285750" algn="just">
              <a:buFont typeface="Wingdings" panose="05000000000000000000" pitchFamily="2" charset="2"/>
              <a:buChar char="Ø"/>
            </a:pPr>
            <a:r>
              <a:rPr lang="es-ES" sz="1600" dirty="0" smtClean="0">
                <a:latin typeface="Arial" panose="020B0604020202020204" pitchFamily="34" charset="0"/>
              </a:rPr>
              <a:t>es </a:t>
            </a:r>
            <a:r>
              <a:rPr lang="es-ES" sz="1600" dirty="0">
                <a:latin typeface="Arial" panose="020B0604020202020204" pitchFamily="34" charset="0"/>
              </a:rPr>
              <a:t>la acción de verificar que un determinado hecho o circunstancia ocurra de acuerdo a lo </a:t>
            </a:r>
            <a:r>
              <a:rPr lang="es-ES" sz="1600" dirty="0" smtClean="0">
                <a:latin typeface="Arial" panose="020B0604020202020204" pitchFamily="34" charset="0"/>
              </a:rPr>
              <a:t>planeado;</a:t>
            </a:r>
          </a:p>
          <a:p>
            <a:pPr marL="285750" indent="-285750" algn="just">
              <a:buFont typeface="Wingdings" panose="05000000000000000000" pitchFamily="2" charset="2"/>
              <a:buChar char="Ø"/>
            </a:pPr>
            <a:r>
              <a:rPr lang="es-ES" sz="1600" dirty="0" smtClean="0">
                <a:latin typeface="Arial" panose="020B0604020202020204" pitchFamily="34" charset="0"/>
              </a:rPr>
              <a:t>​si </a:t>
            </a:r>
            <a:r>
              <a:rPr lang="es-ES" sz="1600" dirty="0">
                <a:latin typeface="Arial" panose="020B0604020202020204" pitchFamily="34" charset="0"/>
              </a:rPr>
              <a:t>se habla de la auditoría en una organización, se refiere a las pruebas que se realizan a la información financiera, </a:t>
            </a:r>
            <a:r>
              <a:rPr lang="es-ES" sz="1600" dirty="0" smtClean="0">
                <a:latin typeface="Arial" panose="020B0604020202020204" pitchFamily="34" charset="0"/>
              </a:rPr>
              <a:t>operacional, jurídica,  administrativa, </a:t>
            </a:r>
            <a:r>
              <a:rPr lang="es-ES" sz="1600" dirty="0" err="1" smtClean="0">
                <a:latin typeface="Arial" panose="020B0604020202020204" pitchFamily="34" charset="0"/>
              </a:rPr>
              <a:t>etc</a:t>
            </a:r>
            <a:r>
              <a:rPr lang="es-ES" sz="1600" dirty="0" smtClean="0">
                <a:latin typeface="Arial" panose="020B0604020202020204" pitchFamily="34" charset="0"/>
              </a:rPr>
              <a:t>, </a:t>
            </a:r>
            <a:r>
              <a:rPr lang="es-ES" sz="1600" dirty="0">
                <a:latin typeface="Arial" panose="020B0604020202020204" pitchFamily="34" charset="0"/>
              </a:rPr>
              <a:t>con base en </a:t>
            </a:r>
            <a:r>
              <a:rPr lang="es-ES" sz="1600" dirty="0" smtClean="0">
                <a:latin typeface="Arial" panose="020B0604020202020204" pitchFamily="34" charset="0"/>
              </a:rPr>
              <a:t>el sistema de gestión –mapa de procesos de la organización para dar cumplimiento </a:t>
            </a:r>
            <a:r>
              <a:rPr lang="es-ES" sz="1600" dirty="0">
                <a:latin typeface="Arial" panose="020B0604020202020204" pitchFamily="34" charset="0"/>
              </a:rPr>
              <a:t>de las </a:t>
            </a:r>
            <a:r>
              <a:rPr lang="es-ES" sz="1600" dirty="0" smtClean="0">
                <a:latin typeface="Arial" panose="020B0604020202020204" pitchFamily="34" charset="0"/>
              </a:rPr>
              <a:t>obligaciones, </a:t>
            </a:r>
            <a:r>
              <a:rPr lang="es-ES" sz="1600" dirty="0">
                <a:latin typeface="Arial" panose="020B0604020202020204" pitchFamily="34" charset="0"/>
              </a:rPr>
              <a:t>así como de las políticas y lineamientos establecidos por la propia entidad de acuerdo a la manera en que opera y se </a:t>
            </a:r>
            <a:r>
              <a:rPr lang="es-ES" sz="1600" dirty="0" smtClean="0">
                <a:latin typeface="Arial" panose="020B0604020202020204" pitchFamily="34" charset="0"/>
              </a:rPr>
              <a:t>administra y las normas que le regulan;</a:t>
            </a:r>
          </a:p>
          <a:p>
            <a:pPr marL="285750" indent="-285750" algn="just">
              <a:buFont typeface="Wingdings" panose="05000000000000000000" pitchFamily="2" charset="2"/>
              <a:buChar char="Ø"/>
            </a:pPr>
            <a:r>
              <a:rPr lang="es-ES" sz="1600" dirty="0" smtClean="0">
                <a:latin typeface="Arial" panose="020B0604020202020204" pitchFamily="34" charset="0"/>
              </a:rPr>
              <a:t>La </a:t>
            </a:r>
            <a:r>
              <a:rPr lang="es-ES" sz="1600" dirty="0">
                <a:latin typeface="Arial" panose="020B0604020202020204" pitchFamily="34" charset="0"/>
              </a:rPr>
              <a:t>finalidad de una auditoría es el certificar la confiabilidad </a:t>
            </a:r>
            <a:r>
              <a:rPr lang="es-ES" sz="1600" dirty="0" smtClean="0">
                <a:latin typeface="Arial" panose="020B0604020202020204" pitchFamily="34" charset="0"/>
              </a:rPr>
              <a:t>del sistema de gestión para las partes interesadas internas o externas en </a:t>
            </a:r>
            <a:r>
              <a:rPr lang="es-ES" sz="1600" dirty="0">
                <a:latin typeface="Arial" panose="020B0604020202020204" pitchFamily="34" charset="0"/>
              </a:rPr>
              <a:t>un periodo determinado, para lo que el auditor tiene que diseñar y aplicar procedimientos que le ayuden a obtener la información apropiada para después generar conclusiones razonables y emitir una opinión independiente sobre la presentación de </a:t>
            </a:r>
            <a:r>
              <a:rPr lang="es-ES" sz="1600" dirty="0" smtClean="0">
                <a:latin typeface="Arial" panose="020B0604020202020204" pitchFamily="34" charset="0"/>
              </a:rPr>
              <a:t>los documentos y/o información que ha auditado;</a:t>
            </a:r>
            <a:endParaRPr lang="es-ES" sz="1600" b="0" i="0" dirty="0">
              <a:effectLst/>
              <a:latin typeface="Arial" panose="020B0604020202020204" pitchFamily="34" charset="0"/>
            </a:endParaRPr>
          </a:p>
        </p:txBody>
      </p:sp>
    </p:spTree>
    <p:extLst>
      <p:ext uri="{BB962C8B-B14F-4D97-AF65-F5344CB8AC3E}">
        <p14:creationId xmlns:p14="http://schemas.microsoft.com/office/powerpoint/2010/main" val="213119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ángulo 3"/>
          <p:cNvSpPr/>
          <p:nvPr/>
        </p:nvSpPr>
        <p:spPr>
          <a:xfrm>
            <a:off x="938925" y="1384187"/>
            <a:ext cx="7986229" cy="5570756"/>
          </a:xfrm>
          <a:prstGeom prst="rect">
            <a:avLst/>
          </a:prstGeom>
        </p:spPr>
        <p:txBody>
          <a:bodyPr wrap="square">
            <a:spAutoFit/>
          </a:bodyPr>
          <a:lstStyle/>
          <a:p>
            <a:r>
              <a:rPr lang="es-ES" b="1" dirty="0" smtClean="0">
                <a:latin typeface="Arial" panose="020B0604020202020204" pitchFamily="34" charset="0"/>
                <a:cs typeface="Arial" panose="020B0604020202020204" pitchFamily="34" charset="0"/>
              </a:rPr>
              <a:t>5.2. </a:t>
            </a:r>
            <a:r>
              <a:rPr lang="es-ES" b="1" dirty="0">
                <a:latin typeface="Arial" panose="020B0604020202020204" pitchFamily="34" charset="0"/>
                <a:cs typeface="Arial" panose="020B0604020202020204" pitchFamily="34" charset="0"/>
              </a:rPr>
              <a:t>El </a:t>
            </a:r>
            <a:r>
              <a:rPr lang="es-ES" b="1" dirty="0" smtClean="0">
                <a:latin typeface="Arial" panose="020B0604020202020204" pitchFamily="34" charset="0"/>
                <a:cs typeface="Arial" panose="020B0604020202020204" pitchFamily="34" charset="0"/>
              </a:rPr>
              <a:t>Programa  </a:t>
            </a:r>
            <a:r>
              <a:rPr lang="es-ES" b="1" dirty="0">
                <a:latin typeface="Arial" panose="020B0604020202020204" pitchFamily="34" charset="0"/>
                <a:cs typeface="Arial" panose="020B0604020202020204" pitchFamily="34" charset="0"/>
              </a:rPr>
              <a:t>de </a:t>
            </a:r>
            <a:r>
              <a:rPr lang="es-ES" b="1" dirty="0" smtClean="0">
                <a:latin typeface="Arial" panose="020B0604020202020204" pitchFamily="34" charset="0"/>
                <a:cs typeface="Arial" panose="020B0604020202020204" pitchFamily="34" charset="0"/>
              </a:rPr>
              <a:t>auditorías:</a:t>
            </a:r>
          </a:p>
          <a:p>
            <a:endParaRPr lang="es-ES" b="1" dirty="0" smtClean="0">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Ø"/>
            </a:pPr>
            <a:r>
              <a:rPr lang="es-ES" sz="1600" i="1" dirty="0" smtClean="0">
                <a:latin typeface="Arial" panose="020B0604020202020204" pitchFamily="34" charset="0"/>
                <a:cs typeface="Arial" panose="020B0604020202020204" pitchFamily="34" charset="0"/>
              </a:rPr>
              <a:t>Es </a:t>
            </a:r>
            <a:r>
              <a:rPr lang="es-ES" sz="1600" i="1" dirty="0">
                <a:latin typeface="Arial" panose="020B0604020202020204" pitchFamily="34" charset="0"/>
                <a:cs typeface="Arial" panose="020B0604020202020204" pitchFamily="34" charset="0"/>
              </a:rPr>
              <a:t>el conjunto de una o más auditorias planificadas para un período de tiempo </a:t>
            </a:r>
            <a:r>
              <a:rPr lang="es-ES" sz="1600" i="1" dirty="0" smtClean="0">
                <a:latin typeface="Arial" panose="020B0604020202020204" pitchFamily="34" charset="0"/>
                <a:cs typeface="Arial" panose="020B0604020202020204" pitchFamily="34" charset="0"/>
              </a:rPr>
              <a:t>determinado;</a:t>
            </a:r>
          </a:p>
          <a:p>
            <a:pPr marL="285750" indent="-285750" algn="just" fontAlgn="base">
              <a:buFont typeface="Wingdings" panose="05000000000000000000" pitchFamily="2" charset="2"/>
              <a:buChar char="Ø"/>
            </a:pPr>
            <a:r>
              <a:rPr lang="es-ES" sz="1600" i="1" dirty="0" smtClean="0">
                <a:latin typeface="Arial" panose="020B0604020202020204" pitchFamily="34" charset="0"/>
                <a:cs typeface="Arial" panose="020B0604020202020204" pitchFamily="34" charset="0"/>
              </a:rPr>
              <a:t>En </a:t>
            </a:r>
            <a:r>
              <a:rPr lang="es-ES" sz="1600" i="1" dirty="0">
                <a:latin typeface="Arial" panose="020B0604020202020204" pitchFamily="34" charset="0"/>
                <a:cs typeface="Arial" panose="020B0604020202020204" pitchFamily="34" charset="0"/>
              </a:rPr>
              <a:t>el programa de auditoria establece una agenda de las diferentes auditorias que se realizarán en un tiempo </a:t>
            </a:r>
            <a:r>
              <a:rPr lang="es-ES" sz="1600" i="1" dirty="0" smtClean="0">
                <a:latin typeface="Arial" panose="020B0604020202020204" pitchFamily="34" charset="0"/>
                <a:cs typeface="Arial" panose="020B0604020202020204" pitchFamily="34" charset="0"/>
              </a:rPr>
              <a:t>determinado.</a:t>
            </a:r>
            <a:endParaRPr lang="es-ES" sz="1600" dirty="0">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El </a:t>
            </a:r>
            <a:r>
              <a:rPr lang="es-ES" sz="1600" dirty="0">
                <a:latin typeface="Arial" panose="020B0604020202020204" pitchFamily="34" charset="0"/>
                <a:cs typeface="Arial" panose="020B0604020202020204" pitchFamily="34" charset="0"/>
              </a:rPr>
              <a:t>Programa de auditoria es la planificación de todas las auditorias que se llevarán a cabo en un período determinado (por ejemplo durante el año </a:t>
            </a:r>
            <a:r>
              <a:rPr lang="es-ES" sz="1600" dirty="0" smtClean="0">
                <a:latin typeface="Arial" panose="020B0604020202020204" pitchFamily="34" charset="0"/>
                <a:cs typeface="Arial" panose="020B0604020202020204" pitchFamily="34" charset="0"/>
              </a:rPr>
              <a:t>2020); </a:t>
            </a:r>
          </a:p>
          <a:p>
            <a:pPr marL="285750" indent="-285750" algn="just" fontAlgn="base">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En </a:t>
            </a:r>
            <a:r>
              <a:rPr lang="es-ES" sz="1600" dirty="0">
                <a:latin typeface="Arial" panose="020B0604020202020204" pitchFamily="34" charset="0"/>
                <a:cs typeface="Arial" panose="020B0604020202020204" pitchFamily="34" charset="0"/>
              </a:rPr>
              <a:t>el Programa de auditoria se pondrán fecha a las distintas auditorias que tendrán lugar en la organización, tanto las auditorias internas como </a:t>
            </a:r>
            <a:r>
              <a:rPr lang="es-ES" sz="1600" dirty="0" smtClean="0">
                <a:latin typeface="Arial" panose="020B0604020202020204" pitchFamily="34" charset="0"/>
                <a:cs typeface="Arial" panose="020B0604020202020204" pitchFamily="34" charset="0"/>
              </a:rPr>
              <a:t>externas;</a:t>
            </a:r>
          </a:p>
          <a:p>
            <a:pPr marL="285750" indent="-285750" algn="just" fontAlgn="base">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En </a:t>
            </a:r>
            <a:r>
              <a:rPr lang="es-ES" sz="1600" dirty="0">
                <a:latin typeface="Arial" panose="020B0604020202020204" pitchFamily="34" charset="0"/>
                <a:cs typeface="Arial" panose="020B0604020202020204" pitchFamily="34" charset="0"/>
              </a:rPr>
              <a:t>algunas </a:t>
            </a:r>
            <a:r>
              <a:rPr lang="es-ES" sz="1600" dirty="0" smtClean="0">
                <a:latin typeface="Arial" panose="020B0604020202020204" pitchFamily="34" charset="0"/>
                <a:cs typeface="Arial" panose="020B0604020202020204" pitchFamily="34" charset="0"/>
              </a:rPr>
              <a:t>organizaciones </a:t>
            </a:r>
            <a:r>
              <a:rPr lang="es-ES" sz="1600" dirty="0">
                <a:latin typeface="Arial" panose="020B0604020202020204" pitchFamily="34" charset="0"/>
                <a:cs typeface="Arial" panose="020B0604020202020204" pitchFamily="34" charset="0"/>
              </a:rPr>
              <a:t>las auditorias internas se realizarán en un único momento en el tiempo pero habrá otras organizaciones, que por su tamaño o por decisión interna, se realizarán dos o incluso tres auditorias internas al </a:t>
            </a:r>
            <a:r>
              <a:rPr lang="es-ES" sz="1600" dirty="0" smtClean="0">
                <a:latin typeface="Arial" panose="020B0604020202020204" pitchFamily="34" charset="0"/>
                <a:cs typeface="Arial" panose="020B0604020202020204" pitchFamily="34" charset="0"/>
              </a:rPr>
              <a:t>año;</a:t>
            </a:r>
          </a:p>
          <a:p>
            <a:pPr marL="285750" indent="-285750" algn="just" fontAlgn="base">
              <a:buFont typeface="Wingdings" panose="05000000000000000000" pitchFamily="2" charset="2"/>
              <a:buChar char="Ø"/>
            </a:pPr>
            <a:endParaRPr lang="es-ES" sz="1600" dirty="0">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Ø"/>
            </a:pPr>
            <a:r>
              <a:rPr lang="es-ES" sz="1600" b="1" dirty="0" smtClean="0">
                <a:latin typeface="Arial" panose="020B0604020202020204" pitchFamily="34" charset="0"/>
                <a:cs typeface="Arial" panose="020B0604020202020204" pitchFamily="34" charset="0"/>
              </a:rPr>
              <a:t>En </a:t>
            </a:r>
            <a:r>
              <a:rPr lang="es-ES" sz="1600" b="1" dirty="0">
                <a:latin typeface="Arial" panose="020B0604020202020204" pitchFamily="34" charset="0"/>
                <a:cs typeface="Arial" panose="020B0604020202020204" pitchFamily="34" charset="0"/>
              </a:rPr>
              <a:t>el programa de auditoria se establecen aspectos tales como:</a:t>
            </a:r>
          </a:p>
          <a:p>
            <a:pPr algn="just" fontAlgn="base"/>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     1) Los </a:t>
            </a:r>
            <a:r>
              <a:rPr lang="es-ES" sz="1600" dirty="0">
                <a:latin typeface="Arial" panose="020B0604020202020204" pitchFamily="34" charset="0"/>
                <a:cs typeface="Arial" panose="020B0604020202020204" pitchFamily="34" charset="0"/>
              </a:rPr>
              <a:t>procesos a auditar: ten en cuenta qué procesos llevarán más tiempo de </a:t>
            </a:r>
            <a:endParaRPr lang="es-ES" sz="1600" dirty="0" smtClean="0">
              <a:latin typeface="Arial" panose="020B0604020202020204" pitchFamily="34" charset="0"/>
              <a:cs typeface="Arial" panose="020B0604020202020204" pitchFamily="34" charset="0"/>
            </a:endParaRPr>
          </a:p>
          <a:p>
            <a:pPr algn="just" fontAlgn="base"/>
            <a:r>
              <a:rPr lang="es-ES" sz="1600" dirty="0" smtClean="0">
                <a:latin typeface="Arial" panose="020B0604020202020204" pitchFamily="34" charset="0"/>
                <a:cs typeface="Arial" panose="020B0604020202020204" pitchFamily="34" charset="0"/>
              </a:rPr>
              <a:t>          revisión que los demás y no olvides incluir nuevos procesos o cambios que </a:t>
            </a:r>
          </a:p>
          <a:p>
            <a:pPr algn="just" fontAlgn="base"/>
            <a:r>
              <a:rPr lang="es-ES" sz="1600" dirty="0" smtClean="0">
                <a:latin typeface="Arial" panose="020B0604020202020204" pitchFamily="34" charset="0"/>
                <a:cs typeface="Arial" panose="020B0604020202020204" pitchFamily="34" charset="0"/>
              </a:rPr>
              <a:t>          hayas realizado en </a:t>
            </a:r>
            <a:r>
              <a:rPr lang="es-ES" sz="1600" dirty="0">
                <a:latin typeface="Arial" panose="020B0604020202020204" pitchFamily="34" charset="0"/>
                <a:cs typeface="Arial" panose="020B0604020202020204" pitchFamily="34" charset="0"/>
              </a:rPr>
              <a:t>el sistema de gestión para que sean auditados.</a:t>
            </a:r>
          </a:p>
          <a:p>
            <a:pPr algn="just" fontAlgn="base"/>
            <a:r>
              <a:rPr lang="es-ES" sz="1600" dirty="0" smtClean="0">
                <a:latin typeface="Arial" panose="020B0604020202020204" pitchFamily="34" charset="0"/>
                <a:cs typeface="Arial" panose="020B0604020202020204" pitchFamily="34" charset="0"/>
              </a:rPr>
              <a:t>     2) La </a:t>
            </a:r>
            <a:r>
              <a:rPr lang="es-ES" sz="1600" dirty="0">
                <a:latin typeface="Arial" panose="020B0604020202020204" pitchFamily="34" charset="0"/>
                <a:cs typeface="Arial" panose="020B0604020202020204" pitchFamily="34" charset="0"/>
              </a:rPr>
              <a:t>Frecuencia: cada cuanto tiempo se realizarán las </a:t>
            </a:r>
            <a:r>
              <a:rPr lang="es-ES" sz="1600" dirty="0" smtClean="0">
                <a:latin typeface="Arial" panose="020B0604020202020204" pitchFamily="34" charset="0"/>
                <a:cs typeface="Arial" panose="020B0604020202020204" pitchFamily="34" charset="0"/>
              </a:rPr>
              <a:t>auditorias.</a:t>
            </a:r>
          </a:p>
          <a:p>
            <a:pPr algn="just" fontAlgn="base"/>
            <a:r>
              <a:rPr lang="es-ES" sz="1600" dirty="0" smtClean="0">
                <a:latin typeface="Arial" panose="020B0604020202020204" pitchFamily="34" charset="0"/>
                <a:cs typeface="Arial" panose="020B0604020202020204" pitchFamily="34" charset="0"/>
              </a:rPr>
              <a:t>     3) Tipo </a:t>
            </a:r>
            <a:r>
              <a:rPr lang="es-ES" sz="1600" dirty="0">
                <a:latin typeface="Arial" panose="020B0604020202020204" pitchFamily="34" charset="0"/>
                <a:cs typeface="Arial" panose="020B0604020202020204" pitchFamily="34" charset="0"/>
              </a:rPr>
              <a:t>de auditoria que se realizará: interna o externa</a:t>
            </a:r>
          </a:p>
          <a:p>
            <a:pPr algn="just" fontAlgn="base"/>
            <a:r>
              <a:rPr lang="es-ES" sz="1600" dirty="0" smtClean="0">
                <a:latin typeface="Arial" panose="020B0604020202020204" pitchFamily="34" charset="0"/>
                <a:cs typeface="Arial" panose="020B0604020202020204" pitchFamily="34" charset="0"/>
              </a:rPr>
              <a:t>     4) Las </a:t>
            </a:r>
            <a:r>
              <a:rPr lang="es-ES" sz="1600" dirty="0">
                <a:latin typeface="Arial" panose="020B0604020202020204" pitchFamily="34" charset="0"/>
                <a:cs typeface="Arial" panose="020B0604020202020204" pitchFamily="34" charset="0"/>
              </a:rPr>
              <a:t>fechas de cuando se realizarán las auditorias.</a:t>
            </a:r>
          </a:p>
          <a:p>
            <a:pPr algn="just"/>
            <a:endParaRPr lang="es-ES"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95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ángulo 10"/>
          <p:cNvSpPr/>
          <p:nvPr/>
        </p:nvSpPr>
        <p:spPr>
          <a:xfrm>
            <a:off x="809836" y="1366005"/>
            <a:ext cx="8244408" cy="5509200"/>
          </a:xfrm>
          <a:prstGeom prst="rect">
            <a:avLst/>
          </a:prstGeom>
        </p:spPr>
        <p:txBody>
          <a:bodyPr wrap="square">
            <a:spAutoFit/>
          </a:bodyPr>
          <a:lstStyle/>
          <a:p>
            <a:r>
              <a:rPr lang="es-ES" sz="1600" dirty="0">
                <a:solidFill>
                  <a:srgbClr val="333333"/>
                </a:solidFill>
                <a:latin typeface="Arial" panose="020B0604020202020204" pitchFamily="34" charset="0"/>
                <a:cs typeface="Arial" panose="020B0604020202020204" pitchFamily="34" charset="0"/>
              </a:rPr>
              <a:t>Un programa de </a:t>
            </a:r>
            <a:r>
              <a:rPr lang="es-ES" sz="1600" dirty="0" smtClean="0">
                <a:solidFill>
                  <a:srgbClr val="333333"/>
                </a:solidFill>
                <a:latin typeface="Arial" panose="020B0604020202020204" pitchFamily="34" charset="0"/>
                <a:cs typeface="Arial" panose="020B0604020202020204" pitchFamily="34" charset="0"/>
              </a:rPr>
              <a:t>auditoría, como hemos dicho: </a:t>
            </a:r>
          </a:p>
          <a:p>
            <a:endParaRPr lang="es-ES" sz="1600" dirty="0" smtClean="0">
              <a:solidFill>
                <a:srgbClr val="33333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1600" dirty="0" smtClean="0">
                <a:solidFill>
                  <a:srgbClr val="333333"/>
                </a:solidFill>
                <a:latin typeface="Arial" panose="020B0604020202020204" pitchFamily="34" charset="0"/>
                <a:cs typeface="Arial" panose="020B0604020202020204" pitchFamily="34" charset="0"/>
              </a:rPr>
              <a:t>es </a:t>
            </a:r>
            <a:r>
              <a:rPr lang="es-ES" sz="1600" dirty="0">
                <a:solidFill>
                  <a:srgbClr val="333333"/>
                </a:solidFill>
                <a:latin typeface="Arial" panose="020B0604020202020204" pitchFamily="34" charset="0"/>
                <a:cs typeface="Arial" panose="020B0604020202020204" pitchFamily="34" charset="0"/>
              </a:rPr>
              <a:t>un documento que relaciona, de manera lógica y ordenada, los procedimientos de auditoría a ser </a:t>
            </a:r>
            <a:r>
              <a:rPr lang="es-ES" sz="1600" dirty="0" smtClean="0">
                <a:solidFill>
                  <a:srgbClr val="333333"/>
                </a:solidFill>
                <a:latin typeface="Arial" panose="020B0604020202020204" pitchFamily="34" charset="0"/>
                <a:cs typeface="Arial" panose="020B0604020202020204" pitchFamily="34" charset="0"/>
              </a:rPr>
              <a:t>empleados y </a:t>
            </a:r>
          </a:p>
          <a:p>
            <a:pPr marL="285750" indent="-285750">
              <a:buFont typeface="Wingdings" panose="05000000000000000000" pitchFamily="2" charset="2"/>
              <a:buChar char="Ø"/>
            </a:pPr>
            <a:r>
              <a:rPr lang="es-ES" sz="1600" dirty="0" smtClean="0">
                <a:solidFill>
                  <a:srgbClr val="333333"/>
                </a:solidFill>
                <a:latin typeface="Arial" panose="020B0604020202020204" pitchFamily="34" charset="0"/>
                <a:cs typeface="Arial" panose="020B0604020202020204" pitchFamily="34" charset="0"/>
              </a:rPr>
              <a:t>la </a:t>
            </a:r>
            <a:r>
              <a:rPr lang="es-ES" sz="1600" dirty="0">
                <a:solidFill>
                  <a:srgbClr val="333333"/>
                </a:solidFill>
                <a:latin typeface="Arial" panose="020B0604020202020204" pitchFamily="34" charset="0"/>
                <a:cs typeface="Arial" panose="020B0604020202020204" pitchFamily="34" charset="0"/>
              </a:rPr>
              <a:t>extensión y oportunidad de su aplicación. </a:t>
            </a:r>
            <a:endParaRPr lang="es-ES" sz="1600" dirty="0" smtClean="0">
              <a:solidFill>
                <a:srgbClr val="33333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sz="1600" dirty="0" smtClean="0">
                <a:solidFill>
                  <a:srgbClr val="333333"/>
                </a:solidFill>
                <a:latin typeface="Arial" panose="020B0604020202020204" pitchFamily="34" charset="0"/>
                <a:cs typeface="Arial" panose="020B0604020202020204" pitchFamily="34" charset="0"/>
              </a:rPr>
              <a:t>Su </a:t>
            </a:r>
            <a:r>
              <a:rPr lang="es-ES" sz="1600" dirty="0">
                <a:solidFill>
                  <a:srgbClr val="333333"/>
                </a:solidFill>
                <a:latin typeface="Arial" panose="020B0604020202020204" pitchFamily="34" charset="0"/>
                <a:cs typeface="Arial" panose="020B0604020202020204" pitchFamily="34" charset="0"/>
              </a:rPr>
              <a:t>propósito es servir de orientación durante la ejecución del trabajo y de registro permanente de la labor efectuada.</a:t>
            </a:r>
          </a:p>
          <a:p>
            <a:endParaRPr lang="es-ES" sz="1600" dirty="0" smtClean="0">
              <a:solidFill>
                <a:srgbClr val="333333"/>
              </a:solidFill>
              <a:latin typeface="Arial" panose="020B0604020202020204" pitchFamily="34" charset="0"/>
              <a:cs typeface="Arial" panose="020B0604020202020204" pitchFamily="34" charset="0"/>
            </a:endParaRPr>
          </a:p>
          <a:p>
            <a:r>
              <a:rPr lang="es-ES" sz="1600" dirty="0" smtClean="0">
                <a:solidFill>
                  <a:srgbClr val="333333"/>
                </a:solidFill>
                <a:latin typeface="Arial" panose="020B0604020202020204" pitchFamily="34" charset="0"/>
                <a:cs typeface="Arial" panose="020B0604020202020204" pitchFamily="34" charset="0"/>
              </a:rPr>
              <a:t>La </a:t>
            </a:r>
            <a:r>
              <a:rPr lang="es-ES" sz="1600" dirty="0">
                <a:solidFill>
                  <a:srgbClr val="333333"/>
                </a:solidFill>
                <a:latin typeface="Arial" panose="020B0604020202020204" pitchFamily="34" charset="0"/>
                <a:cs typeface="Arial" panose="020B0604020202020204" pitchFamily="34" charset="0"/>
              </a:rPr>
              <a:t>labor de auditoría se ejecuta mediante la utilización de los programas de auditoría, los cuales constituyen esquemas detallados por adelantado del trabajo a efectuarse y contienen objetivos y procedimientos que guían el desarrollo del mismo</a:t>
            </a:r>
            <a:r>
              <a:rPr lang="es-ES" sz="1600" dirty="0" smtClean="0">
                <a:solidFill>
                  <a:srgbClr val="333333"/>
                </a:solidFill>
                <a:latin typeface="Arial" panose="020B0604020202020204" pitchFamily="34" charset="0"/>
                <a:cs typeface="Arial" panose="020B0604020202020204" pitchFamily="34" charset="0"/>
              </a:rPr>
              <a:t>.</a:t>
            </a:r>
          </a:p>
          <a:p>
            <a:endParaRPr lang="es-ES" sz="1600" dirty="0">
              <a:solidFill>
                <a:srgbClr val="333333"/>
              </a:solidFill>
              <a:latin typeface="Arial" panose="020B0604020202020204" pitchFamily="34" charset="0"/>
              <a:cs typeface="Arial" panose="020B0604020202020204" pitchFamily="34" charset="0"/>
            </a:endParaRPr>
          </a:p>
          <a:p>
            <a:r>
              <a:rPr lang="es-ES" sz="1600" dirty="0">
                <a:solidFill>
                  <a:srgbClr val="333333"/>
                </a:solidFill>
                <a:latin typeface="Arial" panose="020B0604020202020204" pitchFamily="34" charset="0"/>
                <a:cs typeface="Arial" panose="020B0604020202020204" pitchFamily="34" charset="0"/>
              </a:rPr>
              <a:t>El programa de auditoría debe ser planeado y elaborado con anticipación y </a:t>
            </a:r>
            <a:r>
              <a:rPr lang="es-ES" sz="1600" b="1" i="1" u="sng" dirty="0">
                <a:solidFill>
                  <a:srgbClr val="333333"/>
                </a:solidFill>
                <a:latin typeface="Arial" panose="020B0604020202020204" pitchFamily="34" charset="0"/>
                <a:cs typeface="Arial" panose="020B0604020202020204" pitchFamily="34" charset="0"/>
              </a:rPr>
              <a:t>su contenido debe ser flexible, sencillo y conciso, </a:t>
            </a:r>
            <a:r>
              <a:rPr lang="es-ES" sz="1600" dirty="0">
                <a:solidFill>
                  <a:srgbClr val="333333"/>
                </a:solidFill>
                <a:latin typeface="Arial" panose="020B0604020202020204" pitchFamily="34" charset="0"/>
                <a:cs typeface="Arial" panose="020B0604020202020204" pitchFamily="34" charset="0"/>
              </a:rPr>
              <a:t>de tal manera que los procedimientos empleados en cada auditoría estén de acuerdo con las circunstancias del examen. </a:t>
            </a:r>
            <a:endParaRPr lang="es-ES" sz="1600" dirty="0" smtClean="0">
              <a:solidFill>
                <a:srgbClr val="333333"/>
              </a:solidFill>
              <a:latin typeface="Arial" panose="020B0604020202020204" pitchFamily="34" charset="0"/>
              <a:cs typeface="Arial" panose="020B0604020202020204" pitchFamily="34" charset="0"/>
            </a:endParaRPr>
          </a:p>
          <a:p>
            <a:endParaRPr lang="es-ES" sz="1600" dirty="0">
              <a:solidFill>
                <a:srgbClr val="333333"/>
              </a:solidFill>
              <a:latin typeface="Arial" panose="020B0604020202020204" pitchFamily="34" charset="0"/>
              <a:cs typeface="Arial" panose="020B0604020202020204" pitchFamily="34" charset="0"/>
            </a:endParaRPr>
          </a:p>
          <a:p>
            <a:r>
              <a:rPr lang="es-ES" sz="1600" dirty="0" smtClean="0">
                <a:solidFill>
                  <a:srgbClr val="333333"/>
                </a:solidFill>
                <a:latin typeface="Arial" panose="020B0604020202020204" pitchFamily="34" charset="0"/>
                <a:cs typeface="Arial" panose="020B0604020202020204" pitchFamily="34" charset="0"/>
              </a:rPr>
              <a:t>Se </a:t>
            </a:r>
            <a:r>
              <a:rPr lang="es-ES" sz="1600" dirty="0">
                <a:solidFill>
                  <a:srgbClr val="333333"/>
                </a:solidFill>
                <a:latin typeface="Arial" panose="020B0604020202020204" pitchFamily="34" charset="0"/>
                <a:cs typeface="Arial" panose="020B0604020202020204" pitchFamily="34" charset="0"/>
              </a:rPr>
              <a:t>prepara de manera particular para cada auditoría, puesto que las circunstancias de trabajo varían de un trabajo a otro</a:t>
            </a:r>
            <a:r>
              <a:rPr lang="es-ES" sz="1600" dirty="0" smtClean="0">
                <a:solidFill>
                  <a:srgbClr val="333333"/>
                </a:solidFill>
                <a:latin typeface="Arial" panose="020B0604020202020204" pitchFamily="34" charset="0"/>
                <a:cs typeface="Arial" panose="020B0604020202020204" pitchFamily="34" charset="0"/>
              </a:rPr>
              <a:t>.</a:t>
            </a:r>
          </a:p>
          <a:p>
            <a:endParaRPr lang="es-ES" sz="1600" dirty="0">
              <a:solidFill>
                <a:srgbClr val="333333"/>
              </a:solidFill>
              <a:latin typeface="Arial" panose="020B0604020202020204" pitchFamily="34" charset="0"/>
              <a:cs typeface="Arial" panose="020B0604020202020204" pitchFamily="34" charset="0"/>
            </a:endParaRPr>
          </a:p>
          <a:p>
            <a:r>
              <a:rPr lang="es-ES" sz="1600" dirty="0" smtClean="0">
                <a:solidFill>
                  <a:srgbClr val="333333"/>
                </a:solidFill>
                <a:latin typeface="Arial" panose="020B0604020202020204" pitchFamily="34" charset="0"/>
                <a:cs typeface="Arial" panose="020B0604020202020204" pitchFamily="34" charset="0"/>
              </a:rPr>
              <a:t>Excepcionalmente: por las razones que atravesamos actualmente puede elaborarse un mismo programa.</a:t>
            </a:r>
            <a:endParaRPr lang="es-ES" sz="1600" dirty="0">
              <a:solidFill>
                <a:srgbClr val="333333"/>
              </a:solidFill>
              <a:latin typeface="Arial" panose="020B0604020202020204" pitchFamily="34" charset="0"/>
              <a:cs typeface="Arial" panose="020B0604020202020204" pitchFamily="34" charset="0"/>
            </a:endParaRPr>
          </a:p>
          <a:p>
            <a:endParaRPr lang="es-ES" sz="16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60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57770" y="143719"/>
            <a:ext cx="3024336" cy="864096"/>
          </a:xfrm>
          <a:prstGeom prst="rect">
            <a:avLst/>
          </a:prstGeom>
        </p:spPr>
      </p:pic>
      <p:sp>
        <p:nvSpPr>
          <p:cNvPr id="5" name="CuadroTexto 4"/>
          <p:cNvSpPr txBox="1"/>
          <p:nvPr/>
        </p:nvSpPr>
        <p:spPr>
          <a:xfrm>
            <a:off x="6327864" y="378053"/>
            <a:ext cx="2132760" cy="584775"/>
          </a:xfrm>
          <a:prstGeom prst="rect">
            <a:avLst/>
          </a:prstGeom>
          <a:noFill/>
        </p:spPr>
        <p:txBody>
          <a:bodyPr wrap="square" rtlCol="0">
            <a:spAutoFit/>
          </a:bodyPr>
          <a:lstStyle/>
          <a:p>
            <a:r>
              <a:rPr lang="es-CO" sz="3200" b="1" dirty="0">
                <a:solidFill>
                  <a:schemeClr val="accent5">
                    <a:lumMod val="75000"/>
                  </a:schemeClr>
                </a:solidFill>
              </a:rPr>
              <a:t>SIGCMA</a:t>
            </a:r>
            <a:endParaRPr lang="es-CO" sz="3200" dirty="0">
              <a:solidFill>
                <a:schemeClr val="accent5">
                  <a:lumMod val="75000"/>
                </a:schemeClr>
              </a:solidFill>
            </a:endParaRPr>
          </a:p>
        </p:txBody>
      </p:sp>
      <p:grpSp>
        <p:nvGrpSpPr>
          <p:cNvPr id="7" name="Group 8"/>
          <p:cNvGrpSpPr>
            <a:grpSpLocks/>
          </p:cNvGrpSpPr>
          <p:nvPr/>
        </p:nvGrpSpPr>
        <p:grpSpPr bwMode="auto">
          <a:xfrm>
            <a:off x="4106012" y="559651"/>
            <a:ext cx="4791140" cy="642938"/>
            <a:chOff x="2381" y="394"/>
            <a:chExt cx="3154" cy="405"/>
          </a:xfrm>
        </p:grpSpPr>
        <p:sp>
          <p:nvSpPr>
            <p:cNvPr id="8" name="2 Subtítulo"/>
            <p:cNvSpPr txBox="1">
              <a:spLocks/>
            </p:cNvSpPr>
            <p:nvPr/>
          </p:nvSpPr>
          <p:spPr bwMode="auto">
            <a:xfrm>
              <a:off x="3118" y="394"/>
              <a:ext cx="184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s-CO" sz="1000" b="1" i="1" dirty="0">
                <a:solidFill>
                  <a:srgbClr val="FFFFFF"/>
                </a:solidFill>
                <a:latin typeface="Palatino Linotype" panose="02040502050505030304" pitchFamily="18" charset="0"/>
              </a:endParaRPr>
            </a:p>
          </p:txBody>
        </p:sp>
        <p:pic>
          <p:nvPicPr>
            <p:cNvPr id="9" name="6 Imagen" descr="palo ejrl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 y="720"/>
              <a:ext cx="141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 Imagen" descr="palo ejrl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 y="720"/>
              <a:ext cx="33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p:nvPr/>
        </p:nvSpPr>
        <p:spPr>
          <a:xfrm>
            <a:off x="4932040" y="962828"/>
            <a:ext cx="4613630" cy="307777"/>
          </a:xfrm>
          <a:prstGeom prst="rect">
            <a:avLst/>
          </a:prstGeom>
        </p:spPr>
        <p:txBody>
          <a:bodyPr wrap="square">
            <a:spAutoFit/>
          </a:bodyPr>
          <a:lstStyle/>
          <a:p>
            <a:pPr algn="ctr"/>
            <a:r>
              <a:rPr lang="es-CO" sz="1400" b="1" i="1" dirty="0" smtClean="0">
                <a:latin typeface="Palatino Linotype" panose="02040502050505030304" pitchFamily="18" charset="0"/>
              </a:rPr>
              <a:t>Coordinación Nacional </a:t>
            </a:r>
            <a:endParaRPr lang="es-CO" sz="1400" b="1" i="1" dirty="0">
              <a:latin typeface="Palatino Linotype" panose="02040502050505030304" pitchFamily="18" charset="0"/>
            </a:endParaRPr>
          </a:p>
        </p:txBody>
      </p:sp>
      <p:sp>
        <p:nvSpPr>
          <p:cNvPr id="44" name="Marcador de contenido 2"/>
          <p:cNvSpPr txBox="1">
            <a:spLocks/>
          </p:cNvSpPr>
          <p:nvPr/>
        </p:nvSpPr>
        <p:spPr>
          <a:xfrm>
            <a:off x="6498398" y="6515710"/>
            <a:ext cx="2666917" cy="1280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1400" dirty="0" smtClean="0">
                <a:latin typeface="Arial" pitchFamily="34" charset="0"/>
                <a:cs typeface="Arial" pitchFamily="34" charset="0"/>
              </a:rPr>
              <a:t>.</a:t>
            </a:r>
            <a:endParaRPr lang="es-ES" sz="1400" dirty="0">
              <a:latin typeface="Arial" panose="020B0604020202020204" pitchFamily="34" charset="0"/>
              <a:cs typeface="Arial" panose="020B0604020202020204" pitchFamily="34" charset="0"/>
            </a:endParaRPr>
          </a:p>
        </p:txBody>
      </p:sp>
      <p:sp>
        <p:nvSpPr>
          <p:cNvPr id="3" name="AutoShape 8" descr="Auditoría Interna en tiempos de COVID-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ángulo 10"/>
          <p:cNvSpPr/>
          <p:nvPr/>
        </p:nvSpPr>
        <p:spPr>
          <a:xfrm>
            <a:off x="827584" y="1202589"/>
            <a:ext cx="3528392" cy="5016758"/>
          </a:xfrm>
          <a:prstGeom prst="rect">
            <a:avLst/>
          </a:prstGeom>
        </p:spPr>
        <p:txBody>
          <a:bodyPr wrap="square">
            <a:spAutoFit/>
          </a:bodyPr>
          <a:lstStyle/>
          <a:p>
            <a:pPr algn="just"/>
            <a:r>
              <a:rPr lang="es-ES" sz="1600" b="1" dirty="0" smtClean="0">
                <a:solidFill>
                  <a:srgbClr val="333333"/>
                </a:solidFill>
                <a:latin typeface="Arial" panose="020B0604020202020204" pitchFamily="34" charset="0"/>
                <a:cs typeface="Arial" panose="020B0604020202020204" pitchFamily="34" charset="0"/>
              </a:rPr>
              <a:t>Al </a:t>
            </a:r>
            <a:r>
              <a:rPr lang="es-ES" sz="1600" b="1" dirty="0">
                <a:solidFill>
                  <a:srgbClr val="333333"/>
                </a:solidFill>
                <a:latin typeface="Arial" panose="020B0604020202020204" pitchFamily="34" charset="0"/>
                <a:cs typeface="Arial" panose="020B0604020202020204" pitchFamily="34" charset="0"/>
              </a:rPr>
              <a:t>preparar un programa de auditoría, deben tenerse en cuenta:</a:t>
            </a:r>
          </a:p>
          <a:p>
            <a:pPr algn="just"/>
            <a:endParaRPr lang="es-ES" sz="1600" dirty="0" smtClean="0">
              <a:solidFill>
                <a:srgbClr val="333333"/>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sz="1600" dirty="0" smtClean="0">
                <a:solidFill>
                  <a:srgbClr val="333333"/>
                </a:solidFill>
                <a:latin typeface="Arial" panose="020B0604020202020204" pitchFamily="34" charset="0"/>
                <a:cs typeface="Arial" panose="020B0604020202020204" pitchFamily="34" charset="0"/>
              </a:rPr>
              <a:t>Las </a:t>
            </a:r>
            <a:r>
              <a:rPr lang="es-ES" sz="1600" dirty="0">
                <a:solidFill>
                  <a:srgbClr val="333333"/>
                </a:solidFill>
                <a:latin typeface="Arial" panose="020B0604020202020204" pitchFamily="34" charset="0"/>
                <a:cs typeface="Arial" panose="020B0604020202020204" pitchFamily="34" charset="0"/>
              </a:rPr>
              <a:t>normas de </a:t>
            </a:r>
            <a:r>
              <a:rPr lang="es-ES" sz="1600" dirty="0" smtClean="0">
                <a:solidFill>
                  <a:srgbClr val="333333"/>
                </a:solidFill>
                <a:latin typeface="Arial" panose="020B0604020202020204" pitchFamily="34" charset="0"/>
                <a:cs typeface="Arial" panose="020B0604020202020204" pitchFamily="34" charset="0"/>
              </a:rPr>
              <a:t>auditoría</a:t>
            </a:r>
          </a:p>
          <a:p>
            <a:pPr marL="285750" indent="-285750" algn="just">
              <a:buFont typeface="Wingdings" panose="05000000000000000000" pitchFamily="2" charset="2"/>
              <a:buChar char="ü"/>
            </a:pPr>
            <a:r>
              <a:rPr lang="es-ES" sz="1600" dirty="0" smtClean="0">
                <a:solidFill>
                  <a:srgbClr val="333333"/>
                </a:solidFill>
                <a:latin typeface="Arial" panose="020B0604020202020204" pitchFamily="34" charset="0"/>
                <a:cs typeface="Arial" panose="020B0604020202020204" pitchFamily="34" charset="0"/>
              </a:rPr>
              <a:t>Las </a:t>
            </a:r>
            <a:r>
              <a:rPr lang="es-ES" sz="1600" dirty="0">
                <a:solidFill>
                  <a:srgbClr val="333333"/>
                </a:solidFill>
                <a:latin typeface="Arial" panose="020B0604020202020204" pitchFamily="34" charset="0"/>
                <a:cs typeface="Arial" panose="020B0604020202020204" pitchFamily="34" charset="0"/>
              </a:rPr>
              <a:t>técnicas y procedimientos de </a:t>
            </a:r>
            <a:r>
              <a:rPr lang="es-ES" sz="1600" dirty="0" smtClean="0">
                <a:solidFill>
                  <a:srgbClr val="333333"/>
                </a:solidFill>
                <a:latin typeface="Arial" panose="020B0604020202020204" pitchFamily="34" charset="0"/>
                <a:cs typeface="Arial" panose="020B0604020202020204" pitchFamily="34" charset="0"/>
              </a:rPr>
              <a:t>auditoría</a:t>
            </a:r>
          </a:p>
          <a:p>
            <a:pPr marL="285750" indent="-285750" algn="just">
              <a:buFont typeface="Wingdings" panose="05000000000000000000" pitchFamily="2" charset="2"/>
              <a:buChar char="ü"/>
            </a:pPr>
            <a:r>
              <a:rPr lang="es-ES" sz="1600" dirty="0" smtClean="0">
                <a:solidFill>
                  <a:srgbClr val="333333"/>
                </a:solidFill>
                <a:latin typeface="Arial" panose="020B0604020202020204" pitchFamily="34" charset="0"/>
                <a:cs typeface="Arial" panose="020B0604020202020204" pitchFamily="34" charset="0"/>
              </a:rPr>
              <a:t>La </a:t>
            </a:r>
            <a:r>
              <a:rPr lang="es-ES" sz="1600" dirty="0">
                <a:solidFill>
                  <a:srgbClr val="333333"/>
                </a:solidFill>
                <a:latin typeface="Arial" panose="020B0604020202020204" pitchFamily="34" charset="0"/>
                <a:cs typeface="Arial" panose="020B0604020202020204" pitchFamily="34" charset="0"/>
              </a:rPr>
              <a:t>legislación vigente y aplicable </a:t>
            </a:r>
            <a:r>
              <a:rPr lang="es-ES" sz="1600" dirty="0" smtClean="0">
                <a:solidFill>
                  <a:srgbClr val="333333"/>
                </a:solidFill>
                <a:latin typeface="Arial" panose="020B0604020202020204" pitchFamily="34" charset="0"/>
                <a:cs typeface="Arial" panose="020B0604020202020204" pitchFamily="34" charset="0"/>
              </a:rPr>
              <a:t>a las partes interesadas</a:t>
            </a:r>
          </a:p>
          <a:p>
            <a:pPr marL="285750" indent="-285750" algn="just">
              <a:buFont typeface="Wingdings" panose="05000000000000000000" pitchFamily="2" charset="2"/>
              <a:buChar char="ü"/>
            </a:pPr>
            <a:r>
              <a:rPr lang="es-ES" sz="1600" dirty="0" smtClean="0">
                <a:solidFill>
                  <a:srgbClr val="333333"/>
                </a:solidFill>
                <a:latin typeface="Arial" panose="020B0604020202020204" pitchFamily="34" charset="0"/>
                <a:cs typeface="Arial" panose="020B0604020202020204" pitchFamily="34" charset="0"/>
              </a:rPr>
              <a:t>Las </a:t>
            </a:r>
            <a:r>
              <a:rPr lang="es-ES" sz="1600" dirty="0">
                <a:solidFill>
                  <a:srgbClr val="333333"/>
                </a:solidFill>
                <a:latin typeface="Arial" panose="020B0604020202020204" pitchFamily="34" charset="0"/>
                <a:cs typeface="Arial" panose="020B0604020202020204" pitchFamily="34" charset="0"/>
              </a:rPr>
              <a:t>experiencias </a:t>
            </a:r>
            <a:r>
              <a:rPr lang="es-ES" sz="1600" dirty="0" smtClean="0">
                <a:solidFill>
                  <a:srgbClr val="333333"/>
                </a:solidFill>
                <a:latin typeface="Arial" panose="020B0604020202020204" pitchFamily="34" charset="0"/>
                <a:cs typeface="Arial" panose="020B0604020202020204" pitchFamily="34" charset="0"/>
              </a:rPr>
              <a:t>anteriores</a:t>
            </a:r>
          </a:p>
          <a:p>
            <a:pPr marL="285750" indent="-285750" algn="just">
              <a:buFont typeface="Wingdings" panose="05000000000000000000" pitchFamily="2" charset="2"/>
              <a:buChar char="ü"/>
            </a:pPr>
            <a:r>
              <a:rPr lang="es-ES" sz="1600" dirty="0" smtClean="0">
                <a:solidFill>
                  <a:srgbClr val="333333"/>
                </a:solidFill>
                <a:latin typeface="Arial" panose="020B0604020202020204" pitchFamily="34" charset="0"/>
                <a:cs typeface="Arial" panose="020B0604020202020204" pitchFamily="34" charset="0"/>
              </a:rPr>
              <a:t>El </a:t>
            </a:r>
            <a:r>
              <a:rPr lang="es-ES" sz="1600" dirty="0">
                <a:solidFill>
                  <a:srgbClr val="333333"/>
                </a:solidFill>
                <a:latin typeface="Arial" panose="020B0604020202020204" pitchFamily="34" charset="0"/>
                <a:cs typeface="Arial" panose="020B0604020202020204" pitchFamily="34" charset="0"/>
              </a:rPr>
              <a:t>conocimiento </a:t>
            </a:r>
            <a:r>
              <a:rPr lang="es-ES" sz="1600" dirty="0" smtClean="0">
                <a:solidFill>
                  <a:srgbClr val="333333"/>
                </a:solidFill>
                <a:latin typeface="Arial" panose="020B0604020202020204" pitchFamily="34" charset="0"/>
                <a:cs typeface="Arial" panose="020B0604020202020204" pitchFamily="34" charset="0"/>
              </a:rPr>
              <a:t>de la organización: Partes interesadas</a:t>
            </a:r>
          </a:p>
          <a:p>
            <a:pPr marL="285750" indent="-285750" algn="just">
              <a:buFont typeface="Wingdings" panose="05000000000000000000" pitchFamily="2" charset="2"/>
              <a:buChar char="ü"/>
            </a:pPr>
            <a:r>
              <a:rPr lang="es-ES" sz="1600" dirty="0" smtClean="0">
                <a:solidFill>
                  <a:srgbClr val="333333"/>
                </a:solidFill>
                <a:latin typeface="Arial" panose="020B0604020202020204" pitchFamily="34" charset="0"/>
                <a:cs typeface="Arial" panose="020B0604020202020204" pitchFamily="34" charset="0"/>
              </a:rPr>
              <a:t>Las </a:t>
            </a:r>
            <a:r>
              <a:rPr lang="es-ES" sz="1600" dirty="0">
                <a:solidFill>
                  <a:srgbClr val="333333"/>
                </a:solidFill>
                <a:latin typeface="Arial" panose="020B0604020202020204" pitchFamily="34" charset="0"/>
                <a:cs typeface="Arial" panose="020B0604020202020204" pitchFamily="34" charset="0"/>
              </a:rPr>
              <a:t>experiencias de </a:t>
            </a:r>
            <a:r>
              <a:rPr lang="es-ES" sz="1600" dirty="0" smtClean="0">
                <a:solidFill>
                  <a:srgbClr val="333333"/>
                </a:solidFill>
                <a:latin typeface="Arial" panose="020B0604020202020204" pitchFamily="34" charset="0"/>
                <a:cs typeface="Arial" panose="020B0604020202020204" pitchFamily="34" charset="0"/>
              </a:rPr>
              <a:t>terceros</a:t>
            </a:r>
          </a:p>
          <a:p>
            <a:pPr marL="285750" indent="-285750" algn="just">
              <a:buFont typeface="Wingdings" panose="05000000000000000000" pitchFamily="2" charset="2"/>
              <a:buChar char="ü"/>
            </a:pPr>
            <a:r>
              <a:rPr lang="es-ES" sz="1600" dirty="0" smtClean="0">
                <a:solidFill>
                  <a:srgbClr val="333333"/>
                </a:solidFill>
                <a:latin typeface="Arial" panose="020B0604020202020204" pitchFamily="34" charset="0"/>
                <a:cs typeface="Arial" panose="020B0604020202020204" pitchFamily="34" charset="0"/>
              </a:rPr>
              <a:t>El </a:t>
            </a:r>
            <a:r>
              <a:rPr lang="es-ES" sz="1600" dirty="0">
                <a:solidFill>
                  <a:srgbClr val="333333"/>
                </a:solidFill>
                <a:latin typeface="Arial" panose="020B0604020202020204" pitchFamily="34" charset="0"/>
                <a:cs typeface="Arial" panose="020B0604020202020204" pitchFamily="34" charset="0"/>
              </a:rPr>
              <a:t>programa de auditoría debe ser revisado de manera periódica, en función de los cambios en la legislación, las condiciones </a:t>
            </a:r>
            <a:r>
              <a:rPr lang="es-ES" sz="1600" dirty="0" smtClean="0">
                <a:solidFill>
                  <a:srgbClr val="333333"/>
                </a:solidFill>
                <a:latin typeface="Arial" panose="020B0604020202020204" pitchFamily="34" charset="0"/>
                <a:cs typeface="Arial" panose="020B0604020202020204" pitchFamily="34" charset="0"/>
              </a:rPr>
              <a:t>de contextuales, </a:t>
            </a:r>
            <a:r>
              <a:rPr lang="es-ES" sz="1600" dirty="0">
                <a:solidFill>
                  <a:srgbClr val="333333"/>
                </a:solidFill>
                <a:latin typeface="Arial" panose="020B0604020202020204" pitchFamily="34" charset="0"/>
                <a:cs typeface="Arial" panose="020B0604020202020204" pitchFamily="34" charset="0"/>
              </a:rPr>
              <a:t>los procesos operativos y </a:t>
            </a:r>
            <a:r>
              <a:rPr lang="es-ES" sz="1600" dirty="0" smtClean="0">
                <a:solidFill>
                  <a:srgbClr val="333333"/>
                </a:solidFill>
                <a:latin typeface="Arial" panose="020B0604020202020204" pitchFamily="34" charset="0"/>
                <a:cs typeface="Arial" panose="020B0604020202020204" pitchFamily="34" charset="0"/>
              </a:rPr>
              <a:t>las </a:t>
            </a:r>
            <a:r>
              <a:rPr lang="es-ES" sz="1600" dirty="0">
                <a:solidFill>
                  <a:srgbClr val="333333"/>
                </a:solidFill>
                <a:latin typeface="Arial" panose="020B0604020202020204" pitchFamily="34" charset="0"/>
                <a:cs typeface="Arial" panose="020B0604020202020204" pitchFamily="34" charset="0"/>
              </a:rPr>
              <a:t>normas y procedimientos de auditoría.</a:t>
            </a:r>
          </a:p>
        </p:txBody>
      </p:sp>
      <p:pic>
        <p:nvPicPr>
          <p:cNvPr id="3074" name="Picture 2" descr="Cómo y quién va a auditar la información no financiera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2805360"/>
            <a:ext cx="4109128" cy="299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2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18224</TotalTime>
  <Words>4708</Words>
  <Application>Microsoft Office PowerPoint</Application>
  <PresentationFormat>Presentación en pantalla (4:3)</PresentationFormat>
  <Paragraphs>632</Paragraphs>
  <Slides>39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39</vt:i4>
      </vt:variant>
    </vt:vector>
  </HeadingPairs>
  <TitlesOfParts>
    <vt:vector size="46" baseType="lpstr">
      <vt:lpstr>Arial</vt:lpstr>
      <vt:lpstr>Calibri</vt:lpstr>
      <vt:lpstr>ＭＳ Ｐゴシック</vt:lpstr>
      <vt:lpstr>Palatino Linotype</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Cpq01</dc:creator>
  <cp:lastModifiedBy>User</cp:lastModifiedBy>
  <cp:revision>414</cp:revision>
  <dcterms:created xsi:type="dcterms:W3CDTF">2012-11-20T17:02:50Z</dcterms:created>
  <dcterms:modified xsi:type="dcterms:W3CDTF">2020-07-26T21:25:49Z</dcterms:modified>
</cp:coreProperties>
</file>